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Lst>
  <p:notesMasterIdLst>
    <p:notesMasterId r:id="rId36"/>
  </p:notesMasterIdLst>
  <p:sldIdLst>
    <p:sldId id="256" r:id="rId2"/>
    <p:sldId id="257" r:id="rId3"/>
    <p:sldId id="258" r:id="rId4"/>
    <p:sldId id="259" r:id="rId5"/>
    <p:sldId id="260" r:id="rId6"/>
    <p:sldId id="279" r:id="rId7"/>
    <p:sldId id="261" r:id="rId8"/>
    <p:sldId id="270" r:id="rId9"/>
    <p:sldId id="271" r:id="rId10"/>
    <p:sldId id="264" r:id="rId11"/>
    <p:sldId id="265" r:id="rId12"/>
    <p:sldId id="266" r:id="rId13"/>
    <p:sldId id="267" r:id="rId14"/>
    <p:sldId id="269" r:id="rId15"/>
    <p:sldId id="272" r:id="rId16"/>
    <p:sldId id="273" r:id="rId17"/>
    <p:sldId id="277"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68" r:id="rId33"/>
    <p:sldId id="294" r:id="rId34"/>
    <p:sldId id="278" r:id="rId3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CC"/>
    <a:srgbClr val="99FF66"/>
    <a:srgbClr val="FF66CC"/>
    <a:srgbClr val="FFFF66"/>
  </p:clrMru>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59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lang val="zh-TW"/>
  <c:chart>
    <c:title>
      <c:layout/>
    </c:title>
    <c:plotArea>
      <c:layout>
        <c:manualLayout>
          <c:layoutTarget val="inner"/>
          <c:xMode val="edge"/>
          <c:yMode val="edge"/>
          <c:x val="5.9639246263561013E-2"/>
          <c:y val="0.13598906307310496"/>
          <c:w val="0.87089804972189966"/>
          <c:h val="0.61077877969428096"/>
        </c:manualLayout>
      </c:layout>
      <c:lineChart>
        <c:grouping val="standard"/>
        <c:ser>
          <c:idx val="0"/>
          <c:order val="0"/>
          <c:tx>
            <c:strRef>
              <c:f>Sheet1!$B$1</c:f>
              <c:strCache>
                <c:ptCount val="1"/>
                <c:pt idx="0">
                  <c:v>Stock Close Price of 中壽</c:v>
                </c:pt>
              </c:strCache>
            </c:strRef>
          </c:tx>
          <c:marker>
            <c:symbol val="diamond"/>
            <c:size val="11"/>
          </c:marker>
          <c:cat>
            <c:numRef>
              <c:f>Sheet1!$A$2:$A$28</c:f>
              <c:numCache>
                <c:formatCode>yyyy/m/d</c:formatCode>
                <c:ptCount val="27"/>
                <c:pt idx="0">
                  <c:v>40001</c:v>
                </c:pt>
                <c:pt idx="1">
                  <c:v>40000</c:v>
                </c:pt>
                <c:pt idx="2">
                  <c:v>39997</c:v>
                </c:pt>
                <c:pt idx="3">
                  <c:v>39996</c:v>
                </c:pt>
                <c:pt idx="4">
                  <c:v>39995</c:v>
                </c:pt>
                <c:pt idx="5">
                  <c:v>39994</c:v>
                </c:pt>
                <c:pt idx="6">
                  <c:v>39993</c:v>
                </c:pt>
                <c:pt idx="7">
                  <c:v>39990</c:v>
                </c:pt>
                <c:pt idx="8">
                  <c:v>39989</c:v>
                </c:pt>
                <c:pt idx="9">
                  <c:v>39988</c:v>
                </c:pt>
                <c:pt idx="10">
                  <c:v>39987</c:v>
                </c:pt>
                <c:pt idx="11">
                  <c:v>39986</c:v>
                </c:pt>
                <c:pt idx="12">
                  <c:v>39983</c:v>
                </c:pt>
                <c:pt idx="13">
                  <c:v>39982</c:v>
                </c:pt>
                <c:pt idx="14">
                  <c:v>39981</c:v>
                </c:pt>
                <c:pt idx="15">
                  <c:v>39980</c:v>
                </c:pt>
                <c:pt idx="16">
                  <c:v>39979</c:v>
                </c:pt>
                <c:pt idx="17">
                  <c:v>39976</c:v>
                </c:pt>
                <c:pt idx="18">
                  <c:v>39975</c:v>
                </c:pt>
                <c:pt idx="19">
                  <c:v>39974</c:v>
                </c:pt>
                <c:pt idx="20">
                  <c:v>39973</c:v>
                </c:pt>
                <c:pt idx="21">
                  <c:v>39972</c:v>
                </c:pt>
                <c:pt idx="22">
                  <c:v>39970</c:v>
                </c:pt>
                <c:pt idx="23">
                  <c:v>39969</c:v>
                </c:pt>
                <c:pt idx="24">
                  <c:v>39968</c:v>
                </c:pt>
                <c:pt idx="25">
                  <c:v>39967</c:v>
                </c:pt>
                <c:pt idx="26">
                  <c:v>39966</c:v>
                </c:pt>
              </c:numCache>
            </c:numRef>
          </c:cat>
          <c:val>
            <c:numRef>
              <c:f>Sheet1!$B$2:$B$28</c:f>
              <c:numCache>
                <c:formatCode>General</c:formatCode>
                <c:ptCount val="27"/>
                <c:pt idx="0">
                  <c:v>15.450000000000003</c:v>
                </c:pt>
                <c:pt idx="1">
                  <c:v>15.3</c:v>
                </c:pt>
                <c:pt idx="2">
                  <c:v>15.7</c:v>
                </c:pt>
                <c:pt idx="3">
                  <c:v>15.9</c:v>
                </c:pt>
                <c:pt idx="4">
                  <c:v>15.65</c:v>
                </c:pt>
                <c:pt idx="5">
                  <c:v>15.5</c:v>
                </c:pt>
                <c:pt idx="6">
                  <c:v>15</c:v>
                </c:pt>
                <c:pt idx="7">
                  <c:v>14.850000000000003</c:v>
                </c:pt>
                <c:pt idx="8">
                  <c:v>15</c:v>
                </c:pt>
                <c:pt idx="9">
                  <c:v>15.2</c:v>
                </c:pt>
                <c:pt idx="10">
                  <c:v>14.65</c:v>
                </c:pt>
                <c:pt idx="11">
                  <c:v>15.3</c:v>
                </c:pt>
                <c:pt idx="12">
                  <c:v>14.850000000000003</c:v>
                </c:pt>
                <c:pt idx="13">
                  <c:v>14.75</c:v>
                </c:pt>
                <c:pt idx="14">
                  <c:v>14.950000000000003</c:v>
                </c:pt>
                <c:pt idx="15">
                  <c:v>14</c:v>
                </c:pt>
                <c:pt idx="16">
                  <c:v>14.4</c:v>
                </c:pt>
                <c:pt idx="17">
                  <c:v>15</c:v>
                </c:pt>
                <c:pt idx="18">
                  <c:v>15.350000000000003</c:v>
                </c:pt>
                <c:pt idx="19">
                  <c:v>15.5</c:v>
                </c:pt>
                <c:pt idx="20">
                  <c:v>15.5</c:v>
                </c:pt>
                <c:pt idx="21">
                  <c:v>16.5</c:v>
                </c:pt>
                <c:pt idx="22">
                  <c:v>17.2</c:v>
                </c:pt>
                <c:pt idx="23">
                  <c:v>16.899999999999999</c:v>
                </c:pt>
                <c:pt idx="24">
                  <c:v>17.2</c:v>
                </c:pt>
                <c:pt idx="25">
                  <c:v>17.5</c:v>
                </c:pt>
                <c:pt idx="26">
                  <c:v>16.649999999999999</c:v>
                </c:pt>
              </c:numCache>
            </c:numRef>
          </c:val>
        </c:ser>
        <c:marker val="1"/>
        <c:axId val="94152576"/>
        <c:axId val="94154112"/>
      </c:lineChart>
      <c:dateAx>
        <c:axId val="94152576"/>
        <c:scaling>
          <c:orientation val="minMax"/>
        </c:scaling>
        <c:axPos val="b"/>
        <c:numFmt formatCode="yyyy/m/d" sourceLinked="1"/>
        <c:majorTickMark val="none"/>
        <c:tickLblPos val="nextTo"/>
        <c:txPr>
          <a:bodyPr/>
          <a:lstStyle/>
          <a:p>
            <a:pPr>
              <a:defRPr sz="1500"/>
            </a:pPr>
            <a:endParaRPr lang="zh-TW"/>
          </a:p>
        </c:txPr>
        <c:crossAx val="94154112"/>
        <c:crosses val="autoZero"/>
        <c:lblOffset val="100"/>
        <c:baseTimeUnit val="days"/>
        <c:majorUnit val="7"/>
        <c:majorTimeUnit val="days"/>
      </c:dateAx>
      <c:valAx>
        <c:axId val="94154112"/>
        <c:scaling>
          <c:orientation val="minMax"/>
          <c:min val="12"/>
        </c:scaling>
        <c:axPos val="l"/>
        <c:majorGridlines/>
        <c:numFmt formatCode="General" sourceLinked="1"/>
        <c:majorTickMark val="none"/>
        <c:tickLblPos val="nextTo"/>
        <c:spPr>
          <a:ln w="9525">
            <a:noFill/>
          </a:ln>
        </c:spPr>
        <c:txPr>
          <a:bodyPr/>
          <a:lstStyle/>
          <a:p>
            <a:pPr>
              <a:defRPr sz="1500"/>
            </a:pPr>
            <a:endParaRPr lang="zh-TW"/>
          </a:p>
        </c:txPr>
        <c:crossAx val="94152576"/>
        <c:crosses val="autoZero"/>
        <c:crossBetween val="between"/>
        <c:majorUnit val="0.5"/>
      </c:valAx>
    </c:plotArea>
    <c:legend>
      <c:legendPos val="b"/>
      <c:layout/>
      <c:txPr>
        <a:bodyPr/>
        <a:lstStyle/>
        <a:p>
          <a:pPr rtl="0">
            <a:defRPr/>
          </a:pPr>
          <a:endParaRPr lang="zh-TW"/>
        </a:p>
      </c:txPr>
    </c:legend>
    <c:plotVisOnly val="1"/>
  </c:chart>
  <c:txPr>
    <a:bodyPr/>
    <a:lstStyle/>
    <a:p>
      <a:pPr>
        <a:defRPr sz="1800"/>
      </a:pPr>
      <a:endParaRPr lang="zh-TW"/>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title>
      <c:layout/>
    </c:title>
    <c:plotArea>
      <c:layout>
        <c:manualLayout>
          <c:layoutTarget val="inner"/>
          <c:xMode val="edge"/>
          <c:yMode val="edge"/>
          <c:x val="5.9639246263561006E-2"/>
          <c:y val="0.13598906307310496"/>
          <c:w val="0.87089804972189988"/>
          <c:h val="0.6107787796942814"/>
        </c:manualLayout>
      </c:layout>
      <c:lineChart>
        <c:grouping val="standard"/>
        <c:ser>
          <c:idx val="0"/>
          <c:order val="0"/>
          <c:tx>
            <c:strRef>
              <c:f>Sheet1!$B$1</c:f>
              <c:strCache>
                <c:ptCount val="1"/>
                <c:pt idx="0">
                  <c:v>Stock Close Price of 中壽</c:v>
                </c:pt>
              </c:strCache>
            </c:strRef>
          </c:tx>
          <c:marker>
            <c:symbol val="none"/>
          </c:marker>
          <c:cat>
            <c:numRef>
              <c:f>Sheet1!$A$2:$A$28</c:f>
              <c:numCache>
                <c:formatCode>yyyy/m/d</c:formatCode>
                <c:ptCount val="27"/>
                <c:pt idx="0">
                  <c:v>40001</c:v>
                </c:pt>
                <c:pt idx="1">
                  <c:v>40000</c:v>
                </c:pt>
                <c:pt idx="2">
                  <c:v>39997</c:v>
                </c:pt>
                <c:pt idx="3">
                  <c:v>39996</c:v>
                </c:pt>
                <c:pt idx="4">
                  <c:v>39995</c:v>
                </c:pt>
                <c:pt idx="5">
                  <c:v>39994</c:v>
                </c:pt>
                <c:pt idx="6">
                  <c:v>39993</c:v>
                </c:pt>
                <c:pt idx="7">
                  <c:v>39990</c:v>
                </c:pt>
                <c:pt idx="8">
                  <c:v>39989</c:v>
                </c:pt>
                <c:pt idx="9">
                  <c:v>39988</c:v>
                </c:pt>
                <c:pt idx="10">
                  <c:v>39987</c:v>
                </c:pt>
                <c:pt idx="11">
                  <c:v>39986</c:v>
                </c:pt>
                <c:pt idx="12">
                  <c:v>39983</c:v>
                </c:pt>
                <c:pt idx="13">
                  <c:v>39982</c:v>
                </c:pt>
                <c:pt idx="14">
                  <c:v>39981</c:v>
                </c:pt>
                <c:pt idx="15">
                  <c:v>39980</c:v>
                </c:pt>
                <c:pt idx="16">
                  <c:v>39979</c:v>
                </c:pt>
                <c:pt idx="17">
                  <c:v>39976</c:v>
                </c:pt>
                <c:pt idx="18">
                  <c:v>39975</c:v>
                </c:pt>
                <c:pt idx="19">
                  <c:v>39974</c:v>
                </c:pt>
                <c:pt idx="20">
                  <c:v>39973</c:v>
                </c:pt>
                <c:pt idx="21">
                  <c:v>39972</c:v>
                </c:pt>
                <c:pt idx="22">
                  <c:v>39970</c:v>
                </c:pt>
                <c:pt idx="23">
                  <c:v>39969</c:v>
                </c:pt>
                <c:pt idx="24">
                  <c:v>39968</c:v>
                </c:pt>
                <c:pt idx="25">
                  <c:v>39967</c:v>
                </c:pt>
                <c:pt idx="26">
                  <c:v>39966</c:v>
                </c:pt>
              </c:numCache>
            </c:numRef>
          </c:cat>
          <c:val>
            <c:numRef>
              <c:f>Sheet1!$B$2:$B$28</c:f>
              <c:numCache>
                <c:formatCode>General</c:formatCode>
                <c:ptCount val="27"/>
                <c:pt idx="0">
                  <c:v>15.450000000000006</c:v>
                </c:pt>
                <c:pt idx="1">
                  <c:v>15.3</c:v>
                </c:pt>
                <c:pt idx="2">
                  <c:v>15.7</c:v>
                </c:pt>
                <c:pt idx="3">
                  <c:v>15.9</c:v>
                </c:pt>
                <c:pt idx="4">
                  <c:v>15.65</c:v>
                </c:pt>
                <c:pt idx="5">
                  <c:v>15.5</c:v>
                </c:pt>
                <c:pt idx="6">
                  <c:v>15</c:v>
                </c:pt>
                <c:pt idx="7">
                  <c:v>14.850000000000007</c:v>
                </c:pt>
                <c:pt idx="8">
                  <c:v>15</c:v>
                </c:pt>
                <c:pt idx="9">
                  <c:v>15.2</c:v>
                </c:pt>
                <c:pt idx="10">
                  <c:v>14.65</c:v>
                </c:pt>
                <c:pt idx="11">
                  <c:v>15.3</c:v>
                </c:pt>
                <c:pt idx="12">
                  <c:v>14.850000000000007</c:v>
                </c:pt>
                <c:pt idx="13">
                  <c:v>14.75</c:v>
                </c:pt>
                <c:pt idx="14">
                  <c:v>14.950000000000006</c:v>
                </c:pt>
                <c:pt idx="15">
                  <c:v>14</c:v>
                </c:pt>
                <c:pt idx="16">
                  <c:v>14.4</c:v>
                </c:pt>
                <c:pt idx="17">
                  <c:v>15</c:v>
                </c:pt>
                <c:pt idx="18">
                  <c:v>15.350000000000007</c:v>
                </c:pt>
                <c:pt idx="19">
                  <c:v>15.5</c:v>
                </c:pt>
                <c:pt idx="20">
                  <c:v>15.5</c:v>
                </c:pt>
                <c:pt idx="21">
                  <c:v>16.5</c:v>
                </c:pt>
                <c:pt idx="22">
                  <c:v>17.2</c:v>
                </c:pt>
                <c:pt idx="23">
                  <c:v>16.899999999999999</c:v>
                </c:pt>
                <c:pt idx="24">
                  <c:v>17.2</c:v>
                </c:pt>
                <c:pt idx="25">
                  <c:v>17.5</c:v>
                </c:pt>
                <c:pt idx="26">
                  <c:v>16.649999999999999</c:v>
                </c:pt>
              </c:numCache>
            </c:numRef>
          </c:val>
        </c:ser>
        <c:marker val="1"/>
        <c:axId val="95880704"/>
        <c:axId val="95882240"/>
      </c:lineChart>
      <c:dateAx>
        <c:axId val="95880704"/>
        <c:scaling>
          <c:orientation val="minMax"/>
        </c:scaling>
        <c:axPos val="b"/>
        <c:majorGridlines/>
        <c:numFmt formatCode="yyyy/m/d" sourceLinked="1"/>
        <c:majorTickMark val="none"/>
        <c:tickLblPos val="nextTo"/>
        <c:txPr>
          <a:bodyPr/>
          <a:lstStyle/>
          <a:p>
            <a:pPr>
              <a:defRPr sz="1500"/>
            </a:pPr>
            <a:endParaRPr lang="zh-TW"/>
          </a:p>
        </c:txPr>
        <c:crossAx val="95882240"/>
        <c:crosses val="autoZero"/>
        <c:lblOffset val="100"/>
        <c:baseTimeUnit val="days"/>
        <c:majorUnit val="7"/>
        <c:majorTimeUnit val="days"/>
      </c:dateAx>
      <c:valAx>
        <c:axId val="95882240"/>
        <c:scaling>
          <c:orientation val="minMax"/>
          <c:min val="12"/>
        </c:scaling>
        <c:axPos val="l"/>
        <c:majorGridlines/>
        <c:numFmt formatCode="General" sourceLinked="1"/>
        <c:majorTickMark val="none"/>
        <c:tickLblPos val="nextTo"/>
        <c:spPr>
          <a:ln w="9525">
            <a:noFill/>
          </a:ln>
        </c:spPr>
        <c:txPr>
          <a:bodyPr/>
          <a:lstStyle/>
          <a:p>
            <a:pPr>
              <a:defRPr sz="1500"/>
            </a:pPr>
            <a:endParaRPr lang="zh-TW"/>
          </a:p>
        </c:txPr>
        <c:crossAx val="95880704"/>
        <c:crosses val="autoZero"/>
        <c:crossBetween val="between"/>
      </c:valAx>
    </c:plotArea>
    <c:plotVisOnly val="1"/>
  </c:chart>
  <c:spPr>
    <a:solidFill>
      <a:schemeClr val="bg1"/>
    </a:solidFill>
    <a:ln>
      <a:solidFill>
        <a:srgbClr val="00B050"/>
      </a:solidFill>
    </a:ln>
  </c:spPr>
  <c:txPr>
    <a:bodyPr/>
    <a:lstStyle/>
    <a:p>
      <a:pPr>
        <a:defRPr sz="1800"/>
      </a:pPr>
      <a:endParaRPr lang="zh-TW"/>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title>
      <c:layout/>
    </c:title>
    <c:plotArea>
      <c:layout>
        <c:manualLayout>
          <c:layoutTarget val="inner"/>
          <c:xMode val="edge"/>
          <c:yMode val="edge"/>
          <c:x val="5.9639246263561006E-2"/>
          <c:y val="0.13598906307310496"/>
          <c:w val="0.8708980497219001"/>
          <c:h val="0.61077877969428174"/>
        </c:manualLayout>
      </c:layout>
      <c:lineChart>
        <c:grouping val="standard"/>
        <c:ser>
          <c:idx val="0"/>
          <c:order val="0"/>
          <c:tx>
            <c:strRef>
              <c:f>Sheet1!$B$1</c:f>
              <c:strCache>
                <c:ptCount val="1"/>
                <c:pt idx="0">
                  <c:v>Stock Close Price of 中壽</c:v>
                </c:pt>
              </c:strCache>
            </c:strRef>
          </c:tx>
          <c:marker>
            <c:symbol val="none"/>
          </c:marker>
          <c:cat>
            <c:numRef>
              <c:f>Sheet1!$A$2:$A$28</c:f>
              <c:numCache>
                <c:formatCode>yyyy/m/d</c:formatCode>
                <c:ptCount val="27"/>
                <c:pt idx="0">
                  <c:v>40001</c:v>
                </c:pt>
                <c:pt idx="1">
                  <c:v>40000</c:v>
                </c:pt>
                <c:pt idx="2">
                  <c:v>39997</c:v>
                </c:pt>
                <c:pt idx="3">
                  <c:v>39996</c:v>
                </c:pt>
                <c:pt idx="4">
                  <c:v>39995</c:v>
                </c:pt>
                <c:pt idx="5">
                  <c:v>39994</c:v>
                </c:pt>
                <c:pt idx="6">
                  <c:v>39993</c:v>
                </c:pt>
                <c:pt idx="7">
                  <c:v>39990</c:v>
                </c:pt>
                <c:pt idx="8">
                  <c:v>39989</c:v>
                </c:pt>
                <c:pt idx="9">
                  <c:v>39988</c:v>
                </c:pt>
                <c:pt idx="10">
                  <c:v>39987</c:v>
                </c:pt>
                <c:pt idx="11">
                  <c:v>39986</c:v>
                </c:pt>
                <c:pt idx="12">
                  <c:v>39983</c:v>
                </c:pt>
                <c:pt idx="13">
                  <c:v>39982</c:v>
                </c:pt>
                <c:pt idx="14">
                  <c:v>39981</c:v>
                </c:pt>
                <c:pt idx="15">
                  <c:v>39980</c:v>
                </c:pt>
                <c:pt idx="16">
                  <c:v>39979</c:v>
                </c:pt>
                <c:pt idx="17">
                  <c:v>39976</c:v>
                </c:pt>
                <c:pt idx="18">
                  <c:v>39975</c:v>
                </c:pt>
                <c:pt idx="19">
                  <c:v>39974</c:v>
                </c:pt>
                <c:pt idx="20">
                  <c:v>39973</c:v>
                </c:pt>
                <c:pt idx="21">
                  <c:v>39972</c:v>
                </c:pt>
                <c:pt idx="22">
                  <c:v>39970</c:v>
                </c:pt>
                <c:pt idx="23">
                  <c:v>39969</c:v>
                </c:pt>
                <c:pt idx="24">
                  <c:v>39968</c:v>
                </c:pt>
                <c:pt idx="25">
                  <c:v>39967</c:v>
                </c:pt>
                <c:pt idx="26">
                  <c:v>39966</c:v>
                </c:pt>
              </c:numCache>
            </c:numRef>
          </c:cat>
          <c:val>
            <c:numRef>
              <c:f>Sheet1!$B$2:$B$28</c:f>
              <c:numCache>
                <c:formatCode>General</c:formatCode>
                <c:ptCount val="27"/>
                <c:pt idx="0">
                  <c:v>15.450000000000006</c:v>
                </c:pt>
                <c:pt idx="1">
                  <c:v>15.3</c:v>
                </c:pt>
                <c:pt idx="2">
                  <c:v>15.7</c:v>
                </c:pt>
                <c:pt idx="3">
                  <c:v>15.9</c:v>
                </c:pt>
                <c:pt idx="4">
                  <c:v>15.65</c:v>
                </c:pt>
                <c:pt idx="5">
                  <c:v>15.5</c:v>
                </c:pt>
                <c:pt idx="6">
                  <c:v>15</c:v>
                </c:pt>
                <c:pt idx="7">
                  <c:v>14.85000000000001</c:v>
                </c:pt>
                <c:pt idx="8">
                  <c:v>15</c:v>
                </c:pt>
                <c:pt idx="9">
                  <c:v>15.2</c:v>
                </c:pt>
                <c:pt idx="10">
                  <c:v>14.65</c:v>
                </c:pt>
                <c:pt idx="11">
                  <c:v>15.3</c:v>
                </c:pt>
                <c:pt idx="12">
                  <c:v>14.85000000000001</c:v>
                </c:pt>
                <c:pt idx="13">
                  <c:v>14.75</c:v>
                </c:pt>
                <c:pt idx="14">
                  <c:v>14.950000000000006</c:v>
                </c:pt>
                <c:pt idx="15">
                  <c:v>14</c:v>
                </c:pt>
                <c:pt idx="16">
                  <c:v>14.4</c:v>
                </c:pt>
                <c:pt idx="17">
                  <c:v>15</c:v>
                </c:pt>
                <c:pt idx="18">
                  <c:v>15.35000000000001</c:v>
                </c:pt>
                <c:pt idx="19">
                  <c:v>15.5</c:v>
                </c:pt>
                <c:pt idx="20">
                  <c:v>15.5</c:v>
                </c:pt>
                <c:pt idx="21">
                  <c:v>16.5</c:v>
                </c:pt>
                <c:pt idx="22">
                  <c:v>17.2</c:v>
                </c:pt>
                <c:pt idx="23">
                  <c:v>16.899999999999999</c:v>
                </c:pt>
                <c:pt idx="24">
                  <c:v>17.2</c:v>
                </c:pt>
                <c:pt idx="25">
                  <c:v>17.5</c:v>
                </c:pt>
                <c:pt idx="26">
                  <c:v>16.649999999999999</c:v>
                </c:pt>
              </c:numCache>
            </c:numRef>
          </c:val>
        </c:ser>
        <c:marker val="1"/>
        <c:axId val="56358016"/>
        <c:axId val="56359552"/>
      </c:lineChart>
      <c:dateAx>
        <c:axId val="56358016"/>
        <c:scaling>
          <c:orientation val="minMax"/>
        </c:scaling>
        <c:axPos val="b"/>
        <c:majorGridlines/>
        <c:numFmt formatCode="yyyy/m/d" sourceLinked="1"/>
        <c:majorTickMark val="none"/>
        <c:tickLblPos val="nextTo"/>
        <c:txPr>
          <a:bodyPr/>
          <a:lstStyle/>
          <a:p>
            <a:pPr>
              <a:defRPr sz="1500"/>
            </a:pPr>
            <a:endParaRPr lang="zh-TW"/>
          </a:p>
        </c:txPr>
        <c:crossAx val="56359552"/>
        <c:crosses val="autoZero"/>
        <c:lblOffset val="100"/>
        <c:baseTimeUnit val="days"/>
        <c:majorUnit val="7"/>
        <c:majorTimeUnit val="days"/>
      </c:dateAx>
      <c:valAx>
        <c:axId val="56359552"/>
        <c:scaling>
          <c:orientation val="minMax"/>
          <c:min val="12"/>
        </c:scaling>
        <c:axPos val="l"/>
        <c:majorGridlines/>
        <c:numFmt formatCode="General" sourceLinked="1"/>
        <c:majorTickMark val="none"/>
        <c:tickLblPos val="nextTo"/>
        <c:spPr>
          <a:ln w="9525">
            <a:noFill/>
          </a:ln>
        </c:spPr>
        <c:txPr>
          <a:bodyPr/>
          <a:lstStyle/>
          <a:p>
            <a:pPr>
              <a:defRPr sz="1500"/>
            </a:pPr>
            <a:endParaRPr lang="zh-TW"/>
          </a:p>
        </c:txPr>
        <c:crossAx val="56358016"/>
        <c:crosses val="autoZero"/>
        <c:crossBetween val="between"/>
      </c:valAx>
    </c:plotArea>
    <c:plotVisOnly val="1"/>
  </c:chart>
  <c:spPr>
    <a:solidFill>
      <a:schemeClr val="bg1"/>
    </a:solidFill>
    <a:ln>
      <a:solidFill>
        <a:srgbClr val="00B050"/>
      </a:solidFill>
    </a:ln>
  </c:spPr>
  <c:txPr>
    <a:bodyPr/>
    <a:lstStyle/>
    <a:p>
      <a:pPr>
        <a:defRPr sz="1800"/>
      </a:pPr>
      <a:endParaRPr lang="zh-TW"/>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53A15-F7BD-416A-BF45-033B0729934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49B426A5-D857-47FD-AD2C-458E861E2DBC}">
      <dgm:prSet phldrT="[文字]" custT="1"/>
      <dgm:spPr/>
      <dgm:t>
        <a:bodyPr/>
        <a:lstStyle/>
        <a:p>
          <a:pPr algn="ctr"/>
          <a:r>
            <a:rPr lang="en-US" altLang="zh-TW" sz="3000" dirty="0" smtClean="0"/>
            <a:t>class </a:t>
          </a:r>
          <a:r>
            <a:rPr lang="en-US" altLang="zh-TW" sz="3000" dirty="0" err="1" smtClean="0"/>
            <a:t>BttModel</a:t>
          </a:r>
          <a:endParaRPr lang="zh-TW" altLang="en-US" sz="3000" dirty="0"/>
        </a:p>
      </dgm:t>
    </dgm:pt>
    <dgm:pt modelId="{B8FDF1A4-8D50-40AE-B25E-0636D3EEFFD4}" type="parTrans" cxnId="{06F00C4C-82D6-4BD7-92EE-3830B2175764}">
      <dgm:prSet/>
      <dgm:spPr/>
      <dgm:t>
        <a:bodyPr/>
        <a:lstStyle/>
        <a:p>
          <a:endParaRPr lang="zh-TW" altLang="en-US"/>
        </a:p>
      </dgm:t>
    </dgm:pt>
    <dgm:pt modelId="{CB243981-0CED-4503-A763-54C8DD4E0AC5}" type="sibTrans" cxnId="{06F00C4C-82D6-4BD7-92EE-3830B2175764}">
      <dgm:prSet/>
      <dgm:spPr/>
      <dgm:t>
        <a:bodyPr/>
        <a:lstStyle/>
        <a:p>
          <a:endParaRPr lang="zh-TW" altLang="en-US"/>
        </a:p>
      </dgm:t>
    </dgm:pt>
    <dgm:pt modelId="{8A4A97B5-CCBC-4309-B934-24B728CB1D7F}">
      <dgm:prSet phldrT="[文字]" custT="1"/>
      <dgm:spPr/>
      <dgm:t>
        <a:bodyPr/>
        <a:lstStyle/>
        <a:p>
          <a:pPr algn="ctr"/>
          <a:r>
            <a:rPr lang="en-US" altLang="zh-TW" sz="3000" dirty="0" smtClean="0"/>
            <a:t>main()</a:t>
          </a:r>
          <a:endParaRPr lang="zh-TW" altLang="en-US" sz="3000" dirty="0"/>
        </a:p>
      </dgm:t>
    </dgm:pt>
    <dgm:pt modelId="{400B8B55-C6FF-4A17-8FF1-C8833C7D012A}" type="parTrans" cxnId="{7816FFE3-697B-4034-9B6E-57089E727405}">
      <dgm:prSet/>
      <dgm:spPr/>
      <dgm:t>
        <a:bodyPr/>
        <a:lstStyle/>
        <a:p>
          <a:endParaRPr lang="zh-TW" altLang="en-US"/>
        </a:p>
      </dgm:t>
    </dgm:pt>
    <dgm:pt modelId="{3191B262-3B1D-48AE-A5E4-C69B3F1078AC}" type="sibTrans" cxnId="{7816FFE3-697B-4034-9B6E-57089E727405}">
      <dgm:prSet/>
      <dgm:spPr/>
      <dgm:t>
        <a:bodyPr/>
        <a:lstStyle/>
        <a:p>
          <a:endParaRPr lang="zh-TW" altLang="en-US"/>
        </a:p>
      </dgm:t>
    </dgm:pt>
    <dgm:pt modelId="{CCD86A49-0B42-4696-9F64-AB0A94FD18F8}">
      <dgm:prSet phldrT="[文字]" custT="1"/>
      <dgm:spPr/>
      <dgm:t>
        <a:bodyPr/>
        <a:lstStyle/>
        <a:p>
          <a:pPr algn="ctr"/>
          <a:r>
            <a:rPr lang="en-US" altLang="zh-TW" sz="3000" dirty="0" smtClean="0"/>
            <a:t>include</a:t>
          </a:r>
          <a:endParaRPr lang="zh-TW" altLang="en-US" sz="3000" dirty="0"/>
        </a:p>
      </dgm:t>
    </dgm:pt>
    <dgm:pt modelId="{FCAC997B-C084-4024-AED5-FE931EBA162F}" type="sibTrans" cxnId="{88235FD6-58FB-474C-B503-DC2D42605244}">
      <dgm:prSet/>
      <dgm:spPr/>
      <dgm:t>
        <a:bodyPr/>
        <a:lstStyle/>
        <a:p>
          <a:endParaRPr lang="zh-TW" altLang="en-US"/>
        </a:p>
      </dgm:t>
    </dgm:pt>
    <dgm:pt modelId="{A2C9DD74-836E-4411-84D6-F2A80EDAD37C}" type="parTrans" cxnId="{88235FD6-58FB-474C-B503-DC2D42605244}">
      <dgm:prSet/>
      <dgm:spPr/>
      <dgm:t>
        <a:bodyPr/>
        <a:lstStyle/>
        <a:p>
          <a:endParaRPr lang="zh-TW" altLang="en-US"/>
        </a:p>
      </dgm:t>
    </dgm:pt>
    <dgm:pt modelId="{6C7A968E-0554-409F-A0CA-B44CC0E1695A}" type="pres">
      <dgm:prSet presAssocID="{5F453A15-F7BD-416A-BF45-033B0729934B}" presName="linear" presStyleCnt="0">
        <dgm:presLayoutVars>
          <dgm:animLvl val="lvl"/>
          <dgm:resizeHandles val="exact"/>
        </dgm:presLayoutVars>
      </dgm:prSet>
      <dgm:spPr/>
      <dgm:t>
        <a:bodyPr/>
        <a:lstStyle/>
        <a:p>
          <a:endParaRPr lang="zh-TW" altLang="en-US"/>
        </a:p>
      </dgm:t>
    </dgm:pt>
    <dgm:pt modelId="{086FBF29-547C-47B8-AEE7-B2CD5924AA42}" type="pres">
      <dgm:prSet presAssocID="{CCD86A49-0B42-4696-9F64-AB0A94FD18F8}" presName="parentText" presStyleLbl="node1" presStyleIdx="0" presStyleCnt="3">
        <dgm:presLayoutVars>
          <dgm:chMax val="0"/>
          <dgm:bulletEnabled val="1"/>
        </dgm:presLayoutVars>
      </dgm:prSet>
      <dgm:spPr/>
      <dgm:t>
        <a:bodyPr/>
        <a:lstStyle/>
        <a:p>
          <a:endParaRPr lang="zh-TW" altLang="en-US"/>
        </a:p>
      </dgm:t>
    </dgm:pt>
    <dgm:pt modelId="{198D1D0D-C127-4B5C-9E6E-6E3BF8E8E3FE}" type="pres">
      <dgm:prSet presAssocID="{FCAC997B-C084-4024-AED5-FE931EBA162F}" presName="spacer" presStyleCnt="0"/>
      <dgm:spPr/>
    </dgm:pt>
    <dgm:pt modelId="{68922B47-B978-4B92-83EA-5695B2D43662}" type="pres">
      <dgm:prSet presAssocID="{49B426A5-D857-47FD-AD2C-458E861E2DBC}" presName="parentText" presStyleLbl="node1" presStyleIdx="1" presStyleCnt="3">
        <dgm:presLayoutVars>
          <dgm:chMax val="0"/>
          <dgm:bulletEnabled val="1"/>
        </dgm:presLayoutVars>
      </dgm:prSet>
      <dgm:spPr/>
      <dgm:t>
        <a:bodyPr/>
        <a:lstStyle/>
        <a:p>
          <a:endParaRPr lang="zh-TW" altLang="en-US"/>
        </a:p>
      </dgm:t>
    </dgm:pt>
    <dgm:pt modelId="{7BC3C56D-89AC-4812-BA56-312687984881}" type="pres">
      <dgm:prSet presAssocID="{CB243981-0CED-4503-A763-54C8DD4E0AC5}" presName="spacer" presStyleCnt="0"/>
      <dgm:spPr/>
    </dgm:pt>
    <dgm:pt modelId="{B33E15A4-E792-4F97-BDAA-E5F80EE2ADC9}" type="pres">
      <dgm:prSet presAssocID="{8A4A97B5-CCBC-4309-B934-24B728CB1D7F}" presName="parentText" presStyleLbl="node1" presStyleIdx="2" presStyleCnt="3">
        <dgm:presLayoutVars>
          <dgm:chMax val="0"/>
          <dgm:bulletEnabled val="1"/>
        </dgm:presLayoutVars>
      </dgm:prSet>
      <dgm:spPr/>
      <dgm:t>
        <a:bodyPr/>
        <a:lstStyle/>
        <a:p>
          <a:endParaRPr lang="zh-TW" altLang="en-US"/>
        </a:p>
      </dgm:t>
    </dgm:pt>
  </dgm:ptLst>
  <dgm:cxnLst>
    <dgm:cxn modelId="{88235FD6-58FB-474C-B503-DC2D42605244}" srcId="{5F453A15-F7BD-416A-BF45-033B0729934B}" destId="{CCD86A49-0B42-4696-9F64-AB0A94FD18F8}" srcOrd="0" destOrd="0" parTransId="{A2C9DD74-836E-4411-84D6-F2A80EDAD37C}" sibTransId="{FCAC997B-C084-4024-AED5-FE931EBA162F}"/>
    <dgm:cxn modelId="{857B4449-175C-402D-8163-AAC34C7BF23C}" type="presOf" srcId="{5F453A15-F7BD-416A-BF45-033B0729934B}" destId="{6C7A968E-0554-409F-A0CA-B44CC0E1695A}" srcOrd="0" destOrd="0" presId="urn:microsoft.com/office/officeart/2005/8/layout/vList2"/>
    <dgm:cxn modelId="{20F0E5A3-A198-4D09-8B24-8D13BAC3DF04}" type="presOf" srcId="{CCD86A49-0B42-4696-9F64-AB0A94FD18F8}" destId="{086FBF29-547C-47B8-AEE7-B2CD5924AA42}" srcOrd="0" destOrd="0" presId="urn:microsoft.com/office/officeart/2005/8/layout/vList2"/>
    <dgm:cxn modelId="{7816FFE3-697B-4034-9B6E-57089E727405}" srcId="{5F453A15-F7BD-416A-BF45-033B0729934B}" destId="{8A4A97B5-CCBC-4309-B934-24B728CB1D7F}" srcOrd="2" destOrd="0" parTransId="{400B8B55-C6FF-4A17-8FF1-C8833C7D012A}" sibTransId="{3191B262-3B1D-48AE-A5E4-C69B3F1078AC}"/>
    <dgm:cxn modelId="{0CF38407-42A3-468A-BDA5-BD8DE3E0BAF4}" type="presOf" srcId="{49B426A5-D857-47FD-AD2C-458E861E2DBC}" destId="{68922B47-B978-4B92-83EA-5695B2D43662}" srcOrd="0" destOrd="0" presId="urn:microsoft.com/office/officeart/2005/8/layout/vList2"/>
    <dgm:cxn modelId="{44440C84-BC12-4E3D-9821-D6033D54F554}" type="presOf" srcId="{8A4A97B5-CCBC-4309-B934-24B728CB1D7F}" destId="{B33E15A4-E792-4F97-BDAA-E5F80EE2ADC9}" srcOrd="0" destOrd="0" presId="urn:microsoft.com/office/officeart/2005/8/layout/vList2"/>
    <dgm:cxn modelId="{06F00C4C-82D6-4BD7-92EE-3830B2175764}" srcId="{5F453A15-F7BD-416A-BF45-033B0729934B}" destId="{49B426A5-D857-47FD-AD2C-458E861E2DBC}" srcOrd="1" destOrd="0" parTransId="{B8FDF1A4-8D50-40AE-B25E-0636D3EEFFD4}" sibTransId="{CB243981-0CED-4503-A763-54C8DD4E0AC5}"/>
    <dgm:cxn modelId="{C74452C0-E0AC-4D46-A054-9E1EB0BC4DD5}" type="presParOf" srcId="{6C7A968E-0554-409F-A0CA-B44CC0E1695A}" destId="{086FBF29-547C-47B8-AEE7-B2CD5924AA42}" srcOrd="0" destOrd="0" presId="urn:microsoft.com/office/officeart/2005/8/layout/vList2"/>
    <dgm:cxn modelId="{A9A7CF8F-CF54-48ED-A7DC-E338CD28C168}" type="presParOf" srcId="{6C7A968E-0554-409F-A0CA-B44CC0E1695A}" destId="{198D1D0D-C127-4B5C-9E6E-6E3BF8E8E3FE}" srcOrd="1" destOrd="0" presId="urn:microsoft.com/office/officeart/2005/8/layout/vList2"/>
    <dgm:cxn modelId="{42F6F9D9-4C2E-4F43-B59B-87BDA6D2F2C8}" type="presParOf" srcId="{6C7A968E-0554-409F-A0CA-B44CC0E1695A}" destId="{68922B47-B978-4B92-83EA-5695B2D43662}" srcOrd="2" destOrd="0" presId="urn:microsoft.com/office/officeart/2005/8/layout/vList2"/>
    <dgm:cxn modelId="{DE73D5FC-7DEE-4442-BAB9-B0650025D967}" type="presParOf" srcId="{6C7A968E-0554-409F-A0CA-B44CC0E1695A}" destId="{7BC3C56D-89AC-4812-BA56-312687984881}" srcOrd="3" destOrd="0" presId="urn:microsoft.com/office/officeart/2005/8/layout/vList2"/>
    <dgm:cxn modelId="{C98C15D1-4921-450B-B504-6D54B6087CEF}" type="presParOf" srcId="{6C7A968E-0554-409F-A0CA-B44CC0E1695A}" destId="{B33E15A4-E792-4F97-BDAA-E5F80EE2ADC9}"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6FBF29-547C-47B8-AEE7-B2CD5924AA42}">
      <dsp:nvSpPr>
        <dsp:cNvPr id="0" name=""/>
        <dsp:cNvSpPr/>
      </dsp:nvSpPr>
      <dsp:spPr>
        <a:xfrm>
          <a:off x="0" y="611737"/>
          <a:ext cx="5972187" cy="1216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zh-TW" sz="3000" kern="1200" dirty="0" smtClean="0"/>
            <a:t>include</a:t>
          </a:r>
          <a:endParaRPr lang="zh-TW" altLang="en-US" sz="3000" kern="1200" dirty="0"/>
        </a:p>
      </dsp:txBody>
      <dsp:txXfrm>
        <a:off x="0" y="611737"/>
        <a:ext cx="5972187" cy="1216800"/>
      </dsp:txXfrm>
    </dsp:sp>
    <dsp:sp modelId="{68922B47-B978-4B92-83EA-5695B2D43662}">
      <dsp:nvSpPr>
        <dsp:cNvPr id="0" name=""/>
        <dsp:cNvSpPr/>
      </dsp:nvSpPr>
      <dsp:spPr>
        <a:xfrm>
          <a:off x="0" y="2015737"/>
          <a:ext cx="5972187" cy="1216800"/>
        </a:xfrm>
        <a:prstGeom prst="roundRect">
          <a:avLst/>
        </a:prstGeom>
        <a:solidFill>
          <a:schemeClr val="accent5">
            <a:hueOff val="3459865"/>
            <a:satOff val="7489"/>
            <a:lumOff val="-9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zh-TW" sz="3000" kern="1200" dirty="0" smtClean="0"/>
            <a:t>class </a:t>
          </a:r>
          <a:r>
            <a:rPr lang="en-US" altLang="zh-TW" sz="3000" kern="1200" dirty="0" err="1" smtClean="0"/>
            <a:t>BttModel</a:t>
          </a:r>
          <a:endParaRPr lang="zh-TW" altLang="en-US" sz="3000" kern="1200" dirty="0"/>
        </a:p>
      </dsp:txBody>
      <dsp:txXfrm>
        <a:off x="0" y="2015737"/>
        <a:ext cx="5972187" cy="1216800"/>
      </dsp:txXfrm>
    </dsp:sp>
    <dsp:sp modelId="{B33E15A4-E792-4F97-BDAA-E5F80EE2ADC9}">
      <dsp:nvSpPr>
        <dsp:cNvPr id="0" name=""/>
        <dsp:cNvSpPr/>
      </dsp:nvSpPr>
      <dsp:spPr>
        <a:xfrm>
          <a:off x="0" y="3419737"/>
          <a:ext cx="5972187" cy="1216800"/>
        </a:xfrm>
        <a:prstGeom prst="roundRect">
          <a:avLst/>
        </a:prstGeom>
        <a:solidFill>
          <a:schemeClr val="accent5">
            <a:hueOff val="6919731"/>
            <a:satOff val="14978"/>
            <a:lumOff val="-18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altLang="zh-TW" sz="3000" kern="1200" dirty="0" smtClean="0"/>
            <a:t>main()</a:t>
          </a:r>
          <a:endParaRPr lang="zh-TW" altLang="en-US" sz="3000" kern="1200" dirty="0"/>
        </a:p>
      </dsp:txBody>
      <dsp:txXfrm>
        <a:off x="0" y="3419737"/>
        <a:ext cx="5972187" cy="1216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770EDE-D092-49C1-927D-9443354E3CE5}" type="datetimeFigureOut">
              <a:rPr lang="zh-TW" altLang="en-US" smtClean="0"/>
              <a:pPr/>
              <a:t>2010/4/21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0CA19-7F31-4AC1-B269-03F64FB5C8F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20CA19-7F31-4AC1-B269-03F64FB5C8F1}" type="slidenum">
              <a:rPr lang="zh-TW" altLang="en-US" smtClean="0"/>
              <a:pPr/>
              <a:t>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5220CA19-7F31-4AC1-B269-03F64FB5C8F1}" type="slidenum">
              <a:rPr lang="zh-TW" altLang="en-US" smtClean="0"/>
              <a:pPr/>
              <a:t>7</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106" name="AutoShape 34"/>
          <p:cNvSpPr>
            <a:spLocks noChangeArrowheads="1"/>
          </p:cNvSpPr>
          <p:nvPr/>
        </p:nvSpPr>
        <p:spPr bwMode="gray">
          <a:xfrm flipH="1">
            <a:off x="684213" y="4494213"/>
            <a:ext cx="647700" cy="444500"/>
          </a:xfrm>
          <a:prstGeom prst="homePlate">
            <a:avLst>
              <a:gd name="adj" fmla="val 36429"/>
            </a:avLst>
          </a:prstGeom>
          <a:gradFill rotWithShape="1">
            <a:gsLst>
              <a:gs pos="0">
                <a:schemeClr val="accent2"/>
              </a:gs>
              <a:gs pos="100000">
                <a:schemeClr val="tx1"/>
              </a:gs>
            </a:gsLst>
            <a:lin ang="0" scaled="1"/>
          </a:gradFill>
          <a:ln w="9525">
            <a:noFill/>
            <a:miter lim="800000"/>
            <a:headEnd/>
            <a:tailEnd/>
          </a:ln>
          <a:effectLst/>
        </p:spPr>
        <p:txBody>
          <a:bodyPr wrap="none" anchor="ctr"/>
          <a:lstStyle/>
          <a:p>
            <a:endParaRPr lang="zh-TW" altLang="en-US"/>
          </a:p>
        </p:txBody>
      </p:sp>
      <p:sp>
        <p:nvSpPr>
          <p:cNvPr id="3110" name="AutoShape 38"/>
          <p:cNvSpPr>
            <a:spLocks noChangeArrowheads="1"/>
          </p:cNvSpPr>
          <p:nvPr/>
        </p:nvSpPr>
        <p:spPr bwMode="gray">
          <a:xfrm flipH="1">
            <a:off x="914400" y="4495800"/>
            <a:ext cx="647700" cy="449263"/>
          </a:xfrm>
          <a:prstGeom prst="homePlate">
            <a:avLst>
              <a:gd name="adj" fmla="val 36042"/>
            </a:avLst>
          </a:prstGeom>
          <a:gradFill rotWithShape="1">
            <a:gsLst>
              <a:gs pos="0">
                <a:schemeClr val="accent2"/>
              </a:gs>
              <a:gs pos="100000">
                <a:schemeClr val="tx1"/>
              </a:gs>
            </a:gsLst>
            <a:lin ang="0" scaled="1"/>
          </a:gradFill>
          <a:ln w="9525">
            <a:noFill/>
            <a:miter lim="800000"/>
            <a:headEnd/>
            <a:tailEnd/>
          </a:ln>
          <a:effectLst/>
        </p:spPr>
        <p:txBody>
          <a:bodyPr wrap="none" anchor="ctr"/>
          <a:lstStyle/>
          <a:p>
            <a:endParaRPr lang="zh-TW" altLang="en-US"/>
          </a:p>
        </p:txBody>
      </p:sp>
      <p:grpSp>
        <p:nvGrpSpPr>
          <p:cNvPr id="2" name="Group 48"/>
          <p:cNvGrpSpPr>
            <a:grpSpLocks/>
          </p:cNvGrpSpPr>
          <p:nvPr/>
        </p:nvGrpSpPr>
        <p:grpSpPr bwMode="auto">
          <a:xfrm>
            <a:off x="1204913" y="4495800"/>
            <a:ext cx="7939087" cy="471488"/>
            <a:chOff x="759" y="2832"/>
            <a:chExt cx="5001" cy="297"/>
          </a:xfrm>
        </p:grpSpPr>
        <p:sp>
          <p:nvSpPr>
            <p:cNvPr id="3114" name="Rectangle 42"/>
            <p:cNvSpPr>
              <a:spLocks noChangeArrowheads="1"/>
            </p:cNvSpPr>
            <p:nvPr userDrawn="1"/>
          </p:nvSpPr>
          <p:spPr bwMode="gray">
            <a:xfrm>
              <a:off x="953" y="2832"/>
              <a:ext cx="4807" cy="297"/>
            </a:xfrm>
            <a:prstGeom prst="rect">
              <a:avLst/>
            </a:prstGeom>
            <a:solidFill>
              <a:srgbClr val="000066"/>
            </a:solidFill>
            <a:ln w="9525">
              <a:noFill/>
              <a:miter lim="800000"/>
              <a:headEnd/>
              <a:tailEnd/>
            </a:ln>
            <a:effectLst/>
          </p:spPr>
          <p:txBody>
            <a:bodyPr wrap="none" anchor="ctr"/>
            <a:lstStyle/>
            <a:p>
              <a:endParaRPr lang="zh-TW" altLang="en-US"/>
            </a:p>
          </p:txBody>
        </p:sp>
        <p:sp>
          <p:nvSpPr>
            <p:cNvPr id="3116" name="AutoShape 44"/>
            <p:cNvSpPr>
              <a:spLocks noChangeArrowheads="1"/>
            </p:cNvSpPr>
            <p:nvPr userDrawn="1"/>
          </p:nvSpPr>
          <p:spPr bwMode="gray">
            <a:xfrm flipH="1">
              <a:off x="759" y="2832"/>
              <a:ext cx="393" cy="288"/>
            </a:xfrm>
            <a:prstGeom prst="homePlate">
              <a:avLst>
                <a:gd name="adj" fmla="val 34115"/>
              </a:avLst>
            </a:prstGeom>
            <a:solidFill>
              <a:srgbClr val="000066"/>
            </a:solidFill>
            <a:ln w="9525">
              <a:noFill/>
              <a:miter lim="800000"/>
              <a:headEnd/>
              <a:tailEnd/>
            </a:ln>
            <a:effectLst/>
          </p:spPr>
          <p:txBody>
            <a:bodyPr wrap="none" anchor="ctr"/>
            <a:lstStyle/>
            <a:p>
              <a:endParaRPr lang="zh-TW" altLang="en-US"/>
            </a:p>
          </p:txBody>
        </p:sp>
      </p:grpSp>
      <p:sp>
        <p:nvSpPr>
          <p:cNvPr id="3074" name="Rectangle 2"/>
          <p:cNvSpPr>
            <a:spLocks noGrp="1" noChangeArrowheads="1"/>
          </p:cNvSpPr>
          <p:nvPr>
            <p:ph type="ctrTitle"/>
          </p:nvPr>
        </p:nvSpPr>
        <p:spPr bwMode="gray">
          <a:xfrm>
            <a:off x="685800" y="3033713"/>
            <a:ext cx="7239000" cy="1371600"/>
          </a:xfrm>
          <a:effectLst>
            <a:outerShdw dist="28398" dir="1593903" algn="ctr" rotWithShape="0">
              <a:schemeClr val="bg1"/>
            </a:outerShdw>
          </a:effectLst>
        </p:spPr>
        <p:txBody>
          <a:bodyPr/>
          <a:lstStyle>
            <a:lvl1pPr algn="l">
              <a:defRPr sz="4000"/>
            </a:lvl1pPr>
          </a:lstStyle>
          <a:p>
            <a:r>
              <a:rPr lang="zh-TW" altLang="en-US" smtClean="0"/>
              <a:t>按一下以編輯母片標題樣式</a:t>
            </a:r>
            <a:endParaRPr lang="en-US" altLang="zh-TW"/>
          </a:p>
        </p:txBody>
      </p:sp>
      <p:sp>
        <p:nvSpPr>
          <p:cNvPr id="3076" name="Rectangle 4"/>
          <p:cNvSpPr>
            <a:spLocks noGrp="1" noChangeArrowheads="1"/>
          </p:cNvSpPr>
          <p:nvPr>
            <p:ph type="dt" sz="half" idx="2"/>
          </p:nvPr>
        </p:nvSpPr>
        <p:spPr bwMode="gray">
          <a:xfrm>
            <a:off x="457200" y="6553200"/>
            <a:ext cx="2133600" cy="168275"/>
          </a:xfrm>
        </p:spPr>
        <p:txBody>
          <a:bodyPr/>
          <a:lstStyle>
            <a:lvl1pPr>
              <a:defRPr sz="1400">
                <a:effectLst/>
                <a:latin typeface="Times New Roman" pitchFamily="18" charset="0"/>
              </a:defRPr>
            </a:lvl1pPr>
          </a:lstStyle>
          <a:p>
            <a:endParaRPr lang="en-US" altLang="zh-TW"/>
          </a:p>
        </p:txBody>
      </p:sp>
      <p:sp>
        <p:nvSpPr>
          <p:cNvPr id="3077" name="Rectangle 5"/>
          <p:cNvSpPr>
            <a:spLocks noGrp="1" noChangeArrowheads="1"/>
          </p:cNvSpPr>
          <p:nvPr>
            <p:ph type="ftr" sz="quarter" idx="3"/>
          </p:nvPr>
        </p:nvSpPr>
        <p:spPr bwMode="gray">
          <a:xfrm>
            <a:off x="3124200" y="6553200"/>
            <a:ext cx="2895600" cy="168275"/>
          </a:xfrm>
        </p:spPr>
        <p:txBody>
          <a:bodyPr/>
          <a:lstStyle>
            <a:lvl1pPr algn="ctr">
              <a:defRPr sz="1400">
                <a:effectLst/>
                <a:latin typeface="Times New Roman" pitchFamily="18" charset="0"/>
              </a:defRPr>
            </a:lvl1pPr>
          </a:lstStyle>
          <a:p>
            <a:endParaRPr lang="en-US" altLang="zh-TW"/>
          </a:p>
        </p:txBody>
      </p:sp>
      <p:sp>
        <p:nvSpPr>
          <p:cNvPr id="3078" name="Rectangle 6"/>
          <p:cNvSpPr>
            <a:spLocks noGrp="1" noChangeArrowheads="1"/>
          </p:cNvSpPr>
          <p:nvPr>
            <p:ph type="sldNum" sz="quarter" idx="4"/>
          </p:nvPr>
        </p:nvSpPr>
        <p:spPr bwMode="gray">
          <a:xfrm>
            <a:off x="6553200" y="6553200"/>
            <a:ext cx="2133600" cy="168275"/>
          </a:xfrm>
        </p:spPr>
        <p:txBody>
          <a:bodyPr/>
          <a:lstStyle>
            <a:lvl1pPr algn="r">
              <a:defRPr sz="1400">
                <a:effectLst/>
              </a:defRPr>
            </a:lvl1pPr>
          </a:lstStyle>
          <a:p>
            <a:fld id="{A5265EEC-923D-4F1F-9AC5-1B6C5257E15D}" type="slidenum">
              <a:rPr lang="en-US" altLang="zh-TW" smtClean="0"/>
              <a:pPr/>
              <a:t>‹#›</a:t>
            </a:fld>
            <a:endParaRPr lang="en-US" altLang="zh-TW"/>
          </a:p>
        </p:txBody>
      </p:sp>
      <p:sp>
        <p:nvSpPr>
          <p:cNvPr id="3086" name="Text Box 14"/>
          <p:cNvSpPr txBox="1">
            <a:spLocks noChangeArrowheads="1"/>
          </p:cNvSpPr>
          <p:nvPr/>
        </p:nvSpPr>
        <p:spPr bwMode="black">
          <a:xfrm>
            <a:off x="7302500" y="304800"/>
            <a:ext cx="1460500" cy="519113"/>
          </a:xfrm>
          <a:prstGeom prst="rect">
            <a:avLst/>
          </a:prstGeom>
          <a:noFill/>
          <a:ln w="9525">
            <a:noFill/>
            <a:miter lim="800000"/>
            <a:headEnd/>
            <a:tailEnd/>
          </a:ln>
          <a:effectLst/>
        </p:spPr>
        <p:txBody>
          <a:bodyPr>
            <a:spAutoFit/>
          </a:bodyPr>
          <a:lstStyle/>
          <a:p>
            <a:pPr algn="ctr"/>
            <a:r>
              <a:rPr lang="en-US" altLang="zh-TW" sz="2800" b="1">
                <a:solidFill>
                  <a:schemeClr val="bg1"/>
                </a:solidFill>
                <a:latin typeface="Verdana" pitchFamily="34" charset="0"/>
                <a:ea typeface="新細明體" charset="-120"/>
              </a:rPr>
              <a:t>LOGO</a:t>
            </a:r>
          </a:p>
        </p:txBody>
      </p:sp>
      <p:sp>
        <p:nvSpPr>
          <p:cNvPr id="3075" name="Rectangle 3"/>
          <p:cNvSpPr>
            <a:spLocks noGrp="1" noChangeArrowheads="1"/>
          </p:cNvSpPr>
          <p:nvPr>
            <p:ph type="subTitle" idx="1"/>
          </p:nvPr>
        </p:nvSpPr>
        <p:spPr bwMode="gray">
          <a:xfrm>
            <a:off x="1600200" y="4505325"/>
            <a:ext cx="7543800" cy="381000"/>
          </a:xfrm>
        </p:spPr>
        <p:txBody>
          <a:bodyPr/>
          <a:lstStyle>
            <a:lvl1pPr marL="0" indent="0">
              <a:buFont typeface="Wingdings" pitchFamily="2" charset="2"/>
              <a:buNone/>
              <a:defRPr sz="2400">
                <a:solidFill>
                  <a:schemeClr val="bg1"/>
                </a:solidFill>
              </a:defRPr>
            </a:lvl1pPr>
          </a:lstStyle>
          <a:p>
            <a:r>
              <a:rPr lang="zh-TW" altLang="en-US" smtClean="0"/>
              <a:t>按一下以編輯母片副標題樣式</a:t>
            </a:r>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72A00BDB-55FD-42B6-B4B0-D22917CCCBC9}" type="slidenum">
              <a:rPr lang="en-US" altLang="zh-TW" smtClean="0"/>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22238"/>
            <a:ext cx="2057400" cy="620236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22238"/>
            <a:ext cx="6019800" cy="620236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46C894A3-1084-4522-BF8A-6A720262453B}" type="slidenum">
              <a:rPr lang="en-US" altLang="zh-TW" smtClean="0"/>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467600" cy="563562"/>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57200" y="1076325"/>
            <a:ext cx="8229600" cy="5248275"/>
          </a:xfrm>
        </p:spPr>
        <p:txBody>
          <a:bodyPr/>
          <a:lstStyle/>
          <a:p>
            <a:r>
              <a:rPr lang="zh-TW" altLang="en-US" smtClean="0"/>
              <a:t>按一下圖示以新增表格</a:t>
            </a:r>
            <a:endParaRPr lang="zh-TW" altLang="en-US"/>
          </a:p>
        </p:txBody>
      </p:sp>
      <p:sp>
        <p:nvSpPr>
          <p:cNvPr id="4" name="日期版面配置區 3"/>
          <p:cNvSpPr>
            <a:spLocks noGrp="1"/>
          </p:cNvSpPr>
          <p:nvPr>
            <p:ph type="dt" sz="half" idx="10"/>
          </p:nvPr>
        </p:nvSpPr>
        <p:spPr>
          <a:xfrm>
            <a:off x="152400" y="6461125"/>
            <a:ext cx="2133600" cy="320675"/>
          </a:xfrm>
        </p:spPr>
        <p:txBody>
          <a:bodyPr/>
          <a:lstStyle>
            <a:lvl1pPr>
              <a:defRPr/>
            </a:lvl1pPr>
          </a:lstStyle>
          <a:p>
            <a:endParaRPr lang="en-US" altLang="zh-TW"/>
          </a:p>
        </p:txBody>
      </p:sp>
      <p:sp>
        <p:nvSpPr>
          <p:cNvPr id="5" name="頁尾版面配置區 4"/>
          <p:cNvSpPr>
            <a:spLocks noGrp="1"/>
          </p:cNvSpPr>
          <p:nvPr>
            <p:ph type="ftr" sz="quarter" idx="11"/>
          </p:nvPr>
        </p:nvSpPr>
        <p:spPr>
          <a:xfrm>
            <a:off x="5862638" y="6461125"/>
            <a:ext cx="2895600" cy="320675"/>
          </a:xfrm>
        </p:spPr>
        <p:txBody>
          <a:bodyPr/>
          <a:lstStyle>
            <a:lvl1pPr>
              <a:defRPr/>
            </a:lvl1pPr>
          </a:lstStyle>
          <a:p>
            <a:endParaRPr lang="en-US" altLang="zh-TW"/>
          </a:p>
        </p:txBody>
      </p:sp>
      <p:sp>
        <p:nvSpPr>
          <p:cNvPr id="6" name="投影片編號版面配置區 5"/>
          <p:cNvSpPr>
            <a:spLocks noGrp="1"/>
          </p:cNvSpPr>
          <p:nvPr>
            <p:ph type="sldNum" sz="quarter" idx="12"/>
          </p:nvPr>
        </p:nvSpPr>
        <p:spPr>
          <a:xfrm>
            <a:off x="3048000" y="6483350"/>
            <a:ext cx="2133600" cy="241300"/>
          </a:xfrm>
        </p:spPr>
        <p:txBody>
          <a:bodyPr/>
          <a:lstStyle>
            <a:lvl1pPr>
              <a:defRPr/>
            </a:lvl1pPr>
          </a:lstStyle>
          <a:p>
            <a:fld id="{2C867929-4F6C-437C-96D0-256767567944}" type="slidenum">
              <a:rPr lang="en-US" altLang="zh-TW" smtClean="0"/>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B3A4FD8F-FB72-4E2C-ABF6-8014C22FD0DD}" type="slidenum">
              <a:rPr lang="en-US" altLang="zh-TW" smtClean="0"/>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3C9D137F-B3F8-4AA1-BC9D-280A16B41198}" type="slidenum">
              <a:rPr lang="en-US" altLang="zh-TW" smtClean="0"/>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0763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3F45A665-7D3D-4F37-810F-2BBA9870B377}" type="slidenum">
              <a:rPr lang="en-US" altLang="zh-TW" smtClean="0"/>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07F7448A-B3B1-487D-898B-EF22569514BC}" type="slidenum">
              <a:rPr lang="en-US" altLang="zh-TW" smtClean="0"/>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F777BEE5-4712-4DB9-BDCE-19FCB57CCFF0}" type="slidenum">
              <a:rPr lang="en-US" altLang="zh-TW" smtClean="0"/>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4C905CE3-F35A-4A16-ABC4-3D1B500C92A0}" type="slidenum">
              <a:rPr lang="en-US" altLang="zh-TW" smtClean="0"/>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BD8D0461-AC0E-49AE-9D67-BF682373020B}" type="slidenum">
              <a:rPr lang="en-US" altLang="zh-TW" smtClean="0"/>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8A2E0ED5-E0B5-4E39-9685-4B7D4E753461}" type="slidenum">
              <a:rPr lang="en-US" altLang="zh-TW" smtClean="0"/>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Line 30"/>
          <p:cNvSpPr>
            <a:spLocks noChangeShapeType="1"/>
          </p:cNvSpPr>
          <p:nvPr/>
        </p:nvSpPr>
        <p:spPr bwMode="auto">
          <a:xfrm>
            <a:off x="250825" y="6508750"/>
            <a:ext cx="8610600" cy="0"/>
          </a:xfrm>
          <a:prstGeom prst="line">
            <a:avLst/>
          </a:prstGeom>
          <a:noFill/>
          <a:ln w="9525">
            <a:solidFill>
              <a:schemeClr val="tx1"/>
            </a:solidFill>
            <a:round/>
            <a:headEnd/>
            <a:tailEnd/>
          </a:ln>
          <a:effectLst/>
        </p:spPr>
        <p:txBody>
          <a:bodyPr/>
          <a:lstStyle/>
          <a:p>
            <a:endParaRPr lang="zh-TW" altLang="en-US"/>
          </a:p>
        </p:txBody>
      </p:sp>
      <p:sp>
        <p:nvSpPr>
          <p:cNvPr id="1063" name="Rectangle 39"/>
          <p:cNvSpPr>
            <a:spLocks noChangeArrowheads="1"/>
          </p:cNvSpPr>
          <p:nvPr/>
        </p:nvSpPr>
        <p:spPr bwMode="gray">
          <a:xfrm>
            <a:off x="8859838" y="0"/>
            <a:ext cx="284162" cy="6884988"/>
          </a:xfrm>
          <a:prstGeom prst="rect">
            <a:avLst/>
          </a:prstGeom>
          <a:gradFill rotWithShape="1">
            <a:gsLst>
              <a:gs pos="0">
                <a:schemeClr val="tx1"/>
              </a:gs>
              <a:gs pos="100000">
                <a:schemeClr val="accent2"/>
              </a:gs>
            </a:gsLst>
            <a:lin ang="5400000" scaled="1"/>
          </a:gradFill>
          <a:ln w="9525">
            <a:noFill/>
            <a:miter lim="800000"/>
            <a:headEnd/>
            <a:tailEnd/>
          </a:ln>
          <a:effectLst/>
        </p:spPr>
        <p:txBody>
          <a:bodyPr wrap="none" anchor="ctr"/>
          <a:lstStyle/>
          <a:p>
            <a:endParaRPr lang="zh-TW" altLang="en-US"/>
          </a:p>
        </p:txBody>
      </p:sp>
      <p:sp>
        <p:nvSpPr>
          <p:cNvPr id="1064" name="AutoShape 40"/>
          <p:cNvSpPr>
            <a:spLocks noChangeArrowheads="1"/>
          </p:cNvSpPr>
          <p:nvPr/>
        </p:nvSpPr>
        <p:spPr bwMode="gray">
          <a:xfrm rot="10800000" flipH="1">
            <a:off x="83534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endParaRPr lang="zh-TW" altLang="en-US"/>
          </a:p>
        </p:txBody>
      </p:sp>
      <p:sp>
        <p:nvSpPr>
          <p:cNvPr id="1065" name="AutoShape 41"/>
          <p:cNvSpPr>
            <a:spLocks noChangeArrowheads="1"/>
          </p:cNvSpPr>
          <p:nvPr/>
        </p:nvSpPr>
        <p:spPr bwMode="gray">
          <a:xfrm rot="10800000" flipH="1">
            <a:off x="78962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endParaRPr lang="zh-TW" altLang="en-US"/>
          </a:p>
        </p:txBody>
      </p:sp>
      <p:sp>
        <p:nvSpPr>
          <p:cNvPr id="1028" name="Rectangle 4"/>
          <p:cNvSpPr>
            <a:spLocks noGrp="1" noChangeArrowheads="1"/>
          </p:cNvSpPr>
          <p:nvPr>
            <p:ph type="dt" sz="half" idx="2"/>
          </p:nvPr>
        </p:nvSpPr>
        <p:spPr bwMode="auto">
          <a:xfrm>
            <a:off x="152400" y="64611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ffectLst>
                  <a:outerShdw blurRad="38100" dist="38100" dir="2700000" algn="tl">
                    <a:srgbClr val="C0C0C0"/>
                  </a:outerShdw>
                </a:effectLst>
                <a:latin typeface="+mn-lt"/>
                <a:ea typeface="新細明體" charset="-120"/>
              </a:defRPr>
            </a:lvl1pPr>
          </a:lstStyle>
          <a:p>
            <a:endParaRPr lang="en-US" altLang="zh-TW"/>
          </a:p>
        </p:txBody>
      </p:sp>
      <p:sp>
        <p:nvSpPr>
          <p:cNvPr id="1029" name="Rectangle 5"/>
          <p:cNvSpPr>
            <a:spLocks noGrp="1" noChangeArrowheads="1"/>
          </p:cNvSpPr>
          <p:nvPr>
            <p:ph type="ftr" sz="quarter" idx="3"/>
          </p:nvPr>
        </p:nvSpPr>
        <p:spPr bwMode="auto">
          <a:xfrm>
            <a:off x="5862638" y="6461125"/>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latin typeface="+mn-lt"/>
                <a:ea typeface="新細明體" charset="-120"/>
              </a:defRPr>
            </a:lvl1pPr>
          </a:lstStyle>
          <a:p>
            <a:endParaRPr lang="en-US" altLang="zh-TW"/>
          </a:p>
        </p:txBody>
      </p:sp>
      <p:sp>
        <p:nvSpPr>
          <p:cNvPr id="1053" name="Rectangle 29"/>
          <p:cNvSpPr>
            <a:spLocks noChangeArrowheads="1"/>
          </p:cNvSpPr>
          <p:nvPr/>
        </p:nvSpPr>
        <p:spPr bwMode="ltGray">
          <a:xfrm>
            <a:off x="8859838" y="0"/>
            <a:ext cx="284162" cy="6884988"/>
          </a:xfrm>
          <a:prstGeom prst="rect">
            <a:avLst/>
          </a:prstGeom>
          <a:gradFill rotWithShape="1">
            <a:gsLst>
              <a:gs pos="0">
                <a:schemeClr val="tx1"/>
              </a:gs>
              <a:gs pos="100000">
                <a:schemeClr val="accent2"/>
              </a:gs>
            </a:gsLst>
            <a:lin ang="5400000" scaled="1"/>
          </a:gradFill>
          <a:ln w="9525">
            <a:noFill/>
            <a:miter lim="800000"/>
            <a:headEnd/>
            <a:tailEnd/>
          </a:ln>
          <a:effectLst/>
        </p:spPr>
        <p:txBody>
          <a:bodyPr wrap="none" anchor="ctr"/>
          <a:lstStyle/>
          <a:p>
            <a:endParaRPr lang="zh-TW" altLang="en-US"/>
          </a:p>
        </p:txBody>
      </p:sp>
      <p:sp>
        <p:nvSpPr>
          <p:cNvPr id="1057" name="AutoShape 33"/>
          <p:cNvSpPr>
            <a:spLocks noChangeArrowheads="1"/>
          </p:cNvSpPr>
          <p:nvPr/>
        </p:nvSpPr>
        <p:spPr bwMode="ltGray">
          <a:xfrm rot="10800000" flipH="1">
            <a:off x="83534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endParaRPr lang="zh-TW" altLang="en-US"/>
          </a:p>
        </p:txBody>
      </p:sp>
      <p:sp>
        <p:nvSpPr>
          <p:cNvPr id="1055" name="AutoShape 31"/>
          <p:cNvSpPr>
            <a:spLocks noChangeArrowheads="1"/>
          </p:cNvSpPr>
          <p:nvPr/>
        </p:nvSpPr>
        <p:spPr bwMode="ltGray">
          <a:xfrm rot="10800000" flipH="1">
            <a:off x="7896225" y="0"/>
            <a:ext cx="685800" cy="755650"/>
          </a:xfrm>
          <a:prstGeom prst="homePlate">
            <a:avLst>
              <a:gd name="adj" fmla="val 25000"/>
            </a:avLst>
          </a:prstGeom>
          <a:gradFill rotWithShape="1">
            <a:gsLst>
              <a:gs pos="0">
                <a:srgbClr val="000066"/>
              </a:gs>
              <a:gs pos="100000">
                <a:schemeClr val="accent2"/>
              </a:gs>
            </a:gsLst>
            <a:lin ang="0" scaled="1"/>
          </a:gradFill>
          <a:ln w="9525">
            <a:noFill/>
            <a:miter lim="800000"/>
            <a:headEnd/>
            <a:tailEnd/>
          </a:ln>
          <a:effectLst/>
        </p:spPr>
        <p:txBody>
          <a:bodyPr wrap="none" anchor="ctr"/>
          <a:lstStyle/>
          <a:p>
            <a:endParaRPr lang="zh-TW" altLang="en-US"/>
          </a:p>
        </p:txBody>
      </p:sp>
      <p:sp>
        <p:nvSpPr>
          <p:cNvPr id="1067" name="AutoShape 43"/>
          <p:cNvSpPr>
            <a:spLocks noChangeArrowheads="1"/>
          </p:cNvSpPr>
          <p:nvPr/>
        </p:nvSpPr>
        <p:spPr bwMode="gray">
          <a:xfrm rot="10800000" flipH="1">
            <a:off x="7604125" y="0"/>
            <a:ext cx="549275" cy="755650"/>
          </a:xfrm>
          <a:prstGeom prst="homePlate">
            <a:avLst>
              <a:gd name="adj" fmla="val 25000"/>
            </a:avLst>
          </a:prstGeom>
          <a:solidFill>
            <a:srgbClr val="6CA5D8"/>
          </a:solidFill>
          <a:ln w="9525">
            <a:noFill/>
            <a:miter lim="800000"/>
            <a:headEnd/>
            <a:tailEnd/>
          </a:ln>
          <a:effectLst/>
        </p:spPr>
        <p:txBody>
          <a:bodyPr wrap="none" anchor="ctr"/>
          <a:lstStyle/>
          <a:p>
            <a:endParaRPr lang="zh-TW" altLang="en-US"/>
          </a:p>
        </p:txBody>
      </p:sp>
      <p:sp>
        <p:nvSpPr>
          <p:cNvPr id="1068" name="Rectangle 44"/>
          <p:cNvSpPr>
            <a:spLocks noChangeArrowheads="1"/>
          </p:cNvSpPr>
          <p:nvPr/>
        </p:nvSpPr>
        <p:spPr bwMode="gray">
          <a:xfrm>
            <a:off x="3886200" y="0"/>
            <a:ext cx="3825875" cy="758825"/>
          </a:xfrm>
          <a:prstGeom prst="rect">
            <a:avLst/>
          </a:prstGeom>
          <a:gradFill rotWithShape="1">
            <a:gsLst>
              <a:gs pos="0">
                <a:srgbClr val="6CA5D8">
                  <a:gamma/>
                  <a:tint val="0"/>
                  <a:invGamma/>
                </a:srgbClr>
              </a:gs>
              <a:gs pos="100000">
                <a:srgbClr val="6CA5D8"/>
              </a:gs>
            </a:gsLst>
            <a:lin ang="0" scaled="1"/>
          </a:gradFill>
          <a:ln w="9525">
            <a:noFill/>
            <a:miter lim="800000"/>
            <a:headEnd/>
            <a:tailEnd/>
          </a:ln>
          <a:effectLst/>
        </p:spPr>
        <p:txBody>
          <a:bodyPr wrap="none" anchor="ctr"/>
          <a:lstStyle/>
          <a:p>
            <a:endParaRPr lang="zh-TW" altLang="en-US"/>
          </a:p>
        </p:txBody>
      </p:sp>
      <p:sp>
        <p:nvSpPr>
          <p:cNvPr id="1058" name="AutoShape 34"/>
          <p:cNvSpPr>
            <a:spLocks noChangeArrowheads="1"/>
          </p:cNvSpPr>
          <p:nvPr/>
        </p:nvSpPr>
        <p:spPr bwMode="gray">
          <a:xfrm rot="10800000" flipH="1">
            <a:off x="7477125" y="0"/>
            <a:ext cx="676275" cy="752475"/>
          </a:xfrm>
          <a:prstGeom prst="homePlate">
            <a:avLst>
              <a:gd name="adj" fmla="val 25000"/>
            </a:avLst>
          </a:prstGeom>
          <a:solidFill>
            <a:srgbClr val="6CA5D8"/>
          </a:solidFill>
          <a:ln w="9525">
            <a:noFill/>
            <a:miter lim="800000"/>
            <a:headEnd/>
            <a:tailEnd/>
          </a:ln>
          <a:effectLst/>
        </p:spPr>
        <p:txBody>
          <a:bodyPr wrap="none" anchor="ctr"/>
          <a:lstStyle/>
          <a:p>
            <a:endParaRPr lang="zh-TW" altLang="en-US"/>
          </a:p>
        </p:txBody>
      </p:sp>
      <p:graphicFrame>
        <p:nvGraphicFramePr>
          <p:cNvPr id="1052" name="Object 28"/>
          <p:cNvGraphicFramePr>
            <a:graphicFrameLocks noChangeAspect="1"/>
          </p:cNvGraphicFramePr>
          <p:nvPr/>
        </p:nvGraphicFramePr>
        <p:xfrm>
          <a:off x="0" y="11113"/>
          <a:ext cx="3910013" cy="3757612"/>
        </p:xfrm>
        <a:graphic>
          <a:graphicData uri="http://schemas.openxmlformats.org/presentationml/2006/ole">
            <p:oleObj spid="_x0000_s2050" name="Image" r:id="rId15" imgW="5320635" imgH="5168254" progId="">
              <p:embed/>
            </p:oleObj>
          </a:graphicData>
        </a:graphic>
      </p:graphicFrame>
      <p:sp>
        <p:nvSpPr>
          <p:cNvPr id="1026" name="Rectangle 2"/>
          <p:cNvSpPr>
            <a:spLocks noGrp="1" noChangeArrowheads="1"/>
          </p:cNvSpPr>
          <p:nvPr>
            <p:ph type="title"/>
          </p:nvPr>
        </p:nvSpPr>
        <p:spPr bwMode="black">
          <a:xfrm>
            <a:off x="457200" y="122238"/>
            <a:ext cx="74676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nvPr>
        </p:nvSpPr>
        <p:spPr bwMode="auto">
          <a:xfrm>
            <a:off x="457200" y="1076325"/>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ltLang="zh-TW" smtClean="0"/>
          </a:p>
        </p:txBody>
      </p:sp>
      <p:sp>
        <p:nvSpPr>
          <p:cNvPr id="1030" name="Rectangle 6"/>
          <p:cNvSpPr>
            <a:spLocks noGrp="1" noChangeArrowheads="1"/>
          </p:cNvSpPr>
          <p:nvPr>
            <p:ph type="sldNum" sz="quarter" idx="4"/>
          </p:nvPr>
        </p:nvSpPr>
        <p:spPr bwMode="auto">
          <a:xfrm>
            <a:off x="3048000" y="648335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effectLst>
                  <a:outerShdw blurRad="38100" dist="38100" dir="2700000" algn="tl">
                    <a:srgbClr val="C0C0C0"/>
                  </a:outerShdw>
                </a:effectLst>
                <a:latin typeface="+mn-lt"/>
                <a:ea typeface="新細明體" charset="-120"/>
              </a:defRPr>
            </a:lvl1pPr>
          </a:lstStyle>
          <a:p>
            <a:fld id="{2C867929-4F6C-437C-96D0-256767567944}" type="slidenum">
              <a:rPr lang="en-US" altLang="zh-TW" smtClean="0"/>
              <a:pPr/>
              <a:t>‹#›</a:t>
            </a:fld>
            <a:endParaRPr lang="en-US" altLang="zh-TW"/>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rtl="0" eaLnBrk="1" fontAlgn="base" hangingPunct="1">
        <a:spcBef>
          <a:spcPct val="0"/>
        </a:spcBef>
        <a:spcAft>
          <a:spcPct val="0"/>
        </a:spcAft>
        <a:defRPr sz="3200" b="1">
          <a:solidFill>
            <a:srgbClr val="000066"/>
          </a:solidFill>
          <a:latin typeface="+mj-lt"/>
          <a:ea typeface="+mj-ea"/>
          <a:cs typeface="+mj-cs"/>
        </a:defRPr>
      </a:lvl1pPr>
      <a:lvl2pPr algn="ctr" rtl="0" eaLnBrk="1" fontAlgn="base" hangingPunct="1">
        <a:spcBef>
          <a:spcPct val="0"/>
        </a:spcBef>
        <a:spcAft>
          <a:spcPct val="0"/>
        </a:spcAft>
        <a:defRPr sz="3200" b="1">
          <a:solidFill>
            <a:srgbClr val="000066"/>
          </a:solidFill>
          <a:latin typeface="Verdana" pitchFamily="34" charset="0"/>
        </a:defRPr>
      </a:lvl2pPr>
      <a:lvl3pPr algn="ctr" rtl="0" eaLnBrk="1" fontAlgn="base" hangingPunct="1">
        <a:spcBef>
          <a:spcPct val="0"/>
        </a:spcBef>
        <a:spcAft>
          <a:spcPct val="0"/>
        </a:spcAft>
        <a:defRPr sz="3200" b="1">
          <a:solidFill>
            <a:srgbClr val="000066"/>
          </a:solidFill>
          <a:latin typeface="Verdana" pitchFamily="34" charset="0"/>
        </a:defRPr>
      </a:lvl3pPr>
      <a:lvl4pPr algn="ctr" rtl="0" eaLnBrk="1" fontAlgn="base" hangingPunct="1">
        <a:spcBef>
          <a:spcPct val="0"/>
        </a:spcBef>
        <a:spcAft>
          <a:spcPct val="0"/>
        </a:spcAft>
        <a:defRPr sz="3200" b="1">
          <a:solidFill>
            <a:srgbClr val="000066"/>
          </a:solidFill>
          <a:latin typeface="Verdana" pitchFamily="34" charset="0"/>
        </a:defRPr>
      </a:lvl4pPr>
      <a:lvl5pPr algn="ctr" rtl="0" eaLnBrk="1" fontAlgn="base" hangingPunct="1">
        <a:spcBef>
          <a:spcPct val="0"/>
        </a:spcBef>
        <a:spcAft>
          <a:spcPct val="0"/>
        </a:spcAft>
        <a:defRPr sz="3200" b="1">
          <a:solidFill>
            <a:srgbClr val="000066"/>
          </a:solidFill>
          <a:latin typeface="Verdana" pitchFamily="34" charset="0"/>
        </a:defRPr>
      </a:lvl5pPr>
      <a:lvl6pPr marL="457200" algn="ctr" rtl="0" eaLnBrk="1" fontAlgn="base" hangingPunct="1">
        <a:spcBef>
          <a:spcPct val="0"/>
        </a:spcBef>
        <a:spcAft>
          <a:spcPct val="0"/>
        </a:spcAft>
        <a:defRPr sz="3200" b="1">
          <a:solidFill>
            <a:srgbClr val="000066"/>
          </a:solidFill>
          <a:latin typeface="Verdana" pitchFamily="34" charset="0"/>
        </a:defRPr>
      </a:lvl6pPr>
      <a:lvl7pPr marL="914400" algn="ctr" rtl="0" eaLnBrk="1" fontAlgn="base" hangingPunct="1">
        <a:spcBef>
          <a:spcPct val="0"/>
        </a:spcBef>
        <a:spcAft>
          <a:spcPct val="0"/>
        </a:spcAft>
        <a:defRPr sz="3200" b="1">
          <a:solidFill>
            <a:srgbClr val="000066"/>
          </a:solidFill>
          <a:latin typeface="Verdana" pitchFamily="34" charset="0"/>
        </a:defRPr>
      </a:lvl7pPr>
      <a:lvl8pPr marL="1371600" algn="ctr" rtl="0" eaLnBrk="1" fontAlgn="base" hangingPunct="1">
        <a:spcBef>
          <a:spcPct val="0"/>
        </a:spcBef>
        <a:spcAft>
          <a:spcPct val="0"/>
        </a:spcAft>
        <a:defRPr sz="3200" b="1">
          <a:solidFill>
            <a:srgbClr val="000066"/>
          </a:solidFill>
          <a:latin typeface="Verdana" pitchFamily="34" charset="0"/>
        </a:defRPr>
      </a:lvl8pPr>
      <a:lvl9pPr marL="1828800" algn="ctr" rtl="0" eaLnBrk="1" fontAlgn="base" hangingPunct="1">
        <a:spcBef>
          <a:spcPct val="0"/>
        </a:spcBef>
        <a:spcAft>
          <a:spcPct val="0"/>
        </a:spcAft>
        <a:defRPr sz="3200" b="1">
          <a:solidFill>
            <a:srgbClr val="000066"/>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71472" y="3200408"/>
            <a:ext cx="8215370" cy="1371600"/>
          </a:xfrm>
        </p:spPr>
        <p:txBody>
          <a:bodyPr/>
          <a:lstStyle/>
          <a:p>
            <a:r>
              <a:rPr lang="en-US" altLang="zh-TW" sz="3200" dirty="0" smtClean="0"/>
              <a:t>Pricing by The </a:t>
            </a:r>
            <a:r>
              <a:rPr lang="en-US" altLang="zh-TW" sz="3200" dirty="0" err="1" smtClean="0"/>
              <a:t>Bino</a:t>
            </a:r>
            <a:r>
              <a:rPr lang="en-US" altLang="zh-TW" sz="3200" dirty="0" smtClean="0"/>
              <a:t>-trinomial Tree</a:t>
            </a:r>
            <a:r>
              <a:rPr lang="en-US" altLang="zh-TW" sz="3000" dirty="0" smtClean="0"/>
              <a:t/>
            </a:r>
            <a:br>
              <a:rPr lang="en-US" altLang="zh-TW" sz="3000" dirty="0" smtClean="0"/>
            </a:br>
            <a:r>
              <a:rPr lang="zh-TW" altLang="en-US" sz="2500" dirty="0" smtClean="0"/>
              <a:t>穩操勝算</a:t>
            </a:r>
            <a:r>
              <a:rPr lang="en-US" altLang="zh-TW" sz="2500" dirty="0" smtClean="0"/>
              <a:t>(</a:t>
            </a:r>
            <a:r>
              <a:rPr lang="zh-TW" altLang="en-US" sz="2500" dirty="0" smtClean="0"/>
              <a:t>看多型</a:t>
            </a:r>
            <a:r>
              <a:rPr lang="en-US" altLang="zh-TW" sz="2500" dirty="0" smtClean="0"/>
              <a:t>)</a:t>
            </a:r>
            <a:r>
              <a:rPr lang="zh-TW" altLang="en-US" sz="2500" dirty="0" smtClean="0"/>
              <a:t>─中壽</a:t>
            </a:r>
            <a:endParaRPr lang="zh-TW" altLang="en-US" sz="2500" dirty="0"/>
          </a:p>
        </p:txBody>
      </p:sp>
      <p:sp>
        <p:nvSpPr>
          <p:cNvPr id="4" name="文字方塊 3"/>
          <p:cNvSpPr txBox="1"/>
          <p:nvPr/>
        </p:nvSpPr>
        <p:spPr>
          <a:xfrm>
            <a:off x="7429520" y="357166"/>
            <a:ext cx="1214446" cy="646331"/>
          </a:xfrm>
          <a:prstGeom prst="rect">
            <a:avLst/>
          </a:prstGeom>
          <a:solidFill>
            <a:srgbClr val="FFFF66"/>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TW" dirty="0" smtClean="0"/>
              <a:t>NCTU </a:t>
            </a:r>
            <a:r>
              <a:rPr lang="en-US" altLang="zh-TW" dirty="0" err="1" smtClean="0"/>
              <a:t>FinLab</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main()</a:t>
            </a:r>
            <a:endParaRPr lang="zh-TW" altLang="en-US" dirty="0"/>
          </a:p>
        </p:txBody>
      </p:sp>
      <p:sp>
        <p:nvSpPr>
          <p:cNvPr id="3" name="內容版面配置區 2"/>
          <p:cNvSpPr>
            <a:spLocks noGrp="1"/>
          </p:cNvSpPr>
          <p:nvPr>
            <p:ph idx="1"/>
          </p:nvPr>
        </p:nvSpPr>
        <p:spPr/>
        <p:txBody>
          <a:bodyPr/>
          <a:lstStyle/>
          <a:p>
            <a:pPr>
              <a:buNone/>
            </a:pPr>
            <a:r>
              <a:rPr lang="en-US" altLang="zh-TW" sz="1300" b="0" dirty="0" err="1" smtClean="0"/>
              <a:t>int</a:t>
            </a:r>
            <a:r>
              <a:rPr lang="en-US" altLang="zh-TW" sz="1300" b="0" dirty="0" smtClean="0"/>
              <a:t> _</a:t>
            </a:r>
            <a:r>
              <a:rPr lang="en-US" altLang="zh-TW" sz="1300" b="0" dirty="0" err="1" smtClean="0"/>
              <a:t>tmain</a:t>
            </a:r>
            <a:r>
              <a:rPr lang="en-US" altLang="zh-TW" sz="1300" b="0" dirty="0" smtClean="0"/>
              <a:t>(</a:t>
            </a:r>
            <a:r>
              <a:rPr lang="en-US" altLang="zh-TW" sz="1300" b="0" dirty="0" err="1" smtClean="0"/>
              <a:t>int</a:t>
            </a:r>
            <a:r>
              <a:rPr lang="en-US" altLang="zh-TW" sz="1300" b="0" dirty="0" smtClean="0"/>
              <a:t> </a:t>
            </a:r>
            <a:r>
              <a:rPr lang="en-US" altLang="zh-TW" sz="1300" b="0" dirty="0" err="1" smtClean="0"/>
              <a:t>argc</a:t>
            </a:r>
            <a:r>
              <a:rPr lang="en-US" altLang="zh-TW" sz="1300" b="0" dirty="0" smtClean="0"/>
              <a:t>, _TCHAR* </a:t>
            </a:r>
            <a:r>
              <a:rPr lang="en-US" altLang="zh-TW" sz="1300" b="0" dirty="0" err="1" smtClean="0"/>
              <a:t>argv</a:t>
            </a:r>
            <a:r>
              <a:rPr lang="en-US" altLang="zh-TW" sz="1300" b="0" dirty="0" smtClean="0"/>
              <a:t>[])</a:t>
            </a:r>
          </a:p>
          <a:p>
            <a:pPr>
              <a:buNone/>
            </a:pPr>
            <a:r>
              <a:rPr lang="en-US" altLang="zh-TW" sz="1300" b="0" dirty="0" smtClean="0"/>
              <a:t>{</a:t>
            </a:r>
          </a:p>
          <a:p>
            <a:pPr>
              <a:buNone/>
            </a:pPr>
            <a:r>
              <a:rPr lang="en-US" altLang="zh-TW" sz="1300" b="0" dirty="0" smtClean="0"/>
              <a:t>	</a:t>
            </a:r>
            <a:r>
              <a:rPr lang="en-US" altLang="zh-TW" sz="1300" b="0" dirty="0" err="1" smtClean="0"/>
              <a:t>int</a:t>
            </a:r>
            <a:r>
              <a:rPr lang="en-US" altLang="zh-TW" sz="1300" b="0" dirty="0" smtClean="0"/>
              <a:t> const YEAR=0,MONTH=1,DAY=2;	</a:t>
            </a:r>
            <a:r>
              <a:rPr lang="en-US" altLang="zh-TW" sz="1300" b="0" dirty="0" smtClean="0">
                <a:solidFill>
                  <a:srgbClr val="00B050"/>
                </a:solidFill>
              </a:rPr>
              <a:t>//just codes</a:t>
            </a:r>
          </a:p>
          <a:p>
            <a:pPr>
              <a:buNone/>
            </a:pPr>
            <a:r>
              <a:rPr lang="zh-TW" altLang="en-US" sz="1300" b="0" dirty="0" smtClean="0"/>
              <a:t>	</a:t>
            </a:r>
          </a:p>
          <a:p>
            <a:pPr>
              <a:buNone/>
            </a:pPr>
            <a:r>
              <a:rPr lang="en-US" altLang="zh-TW" sz="1300" b="0" dirty="0" smtClean="0"/>
              <a:t>	</a:t>
            </a:r>
            <a:r>
              <a:rPr lang="en-US" altLang="zh-TW" sz="1300" b="0" dirty="0" smtClean="0">
                <a:solidFill>
                  <a:srgbClr val="00B050"/>
                </a:solidFill>
              </a:rPr>
              <a:t>/* </a:t>
            </a:r>
            <a:r>
              <a:rPr lang="en-US" altLang="zh-TW" sz="1300" b="0" dirty="0" err="1" smtClean="0">
                <a:solidFill>
                  <a:srgbClr val="00B050"/>
                </a:solidFill>
              </a:rPr>
              <a:t>iniPrice:initial</a:t>
            </a:r>
            <a:r>
              <a:rPr lang="en-US" altLang="zh-TW" sz="1300" b="0" dirty="0" smtClean="0">
                <a:solidFill>
                  <a:srgbClr val="00B050"/>
                </a:solidFill>
              </a:rPr>
              <a:t> price, </a:t>
            </a:r>
            <a:r>
              <a:rPr lang="en-US" altLang="zh-TW" sz="1300" b="0" dirty="0" err="1" smtClean="0">
                <a:solidFill>
                  <a:srgbClr val="00B050"/>
                </a:solidFill>
              </a:rPr>
              <a:t>exePrice:excercise</a:t>
            </a:r>
            <a:r>
              <a:rPr lang="en-US" altLang="zh-TW" sz="1300" b="0" dirty="0" smtClean="0">
                <a:solidFill>
                  <a:srgbClr val="00B050"/>
                </a:solidFill>
              </a:rPr>
              <a:t> price, r:year rate, </a:t>
            </a:r>
            <a:r>
              <a:rPr lang="en-US" altLang="zh-TW" sz="1300" b="0" dirty="0" err="1" smtClean="0">
                <a:solidFill>
                  <a:srgbClr val="00B050"/>
                </a:solidFill>
              </a:rPr>
              <a:t>sigma:volatility</a:t>
            </a:r>
            <a:r>
              <a:rPr lang="en-US" altLang="zh-TW" sz="1300" b="0" dirty="0" smtClean="0">
                <a:solidFill>
                  <a:srgbClr val="00B050"/>
                </a:solidFill>
              </a:rPr>
              <a:t> of stock price</a:t>
            </a:r>
          </a:p>
          <a:p>
            <a:pPr>
              <a:buNone/>
            </a:pPr>
            <a:r>
              <a:rPr lang="en-US" altLang="zh-TW" sz="1300" b="0" dirty="0" smtClean="0">
                <a:solidFill>
                  <a:srgbClr val="00B050"/>
                </a:solidFill>
              </a:rPr>
              <a:t>	    </a:t>
            </a:r>
            <a:r>
              <a:rPr lang="en-US" altLang="zh-TW" sz="1300" b="0" dirty="0" err="1" smtClean="0">
                <a:solidFill>
                  <a:srgbClr val="00B050"/>
                </a:solidFill>
              </a:rPr>
              <a:t>hPrice:high</a:t>
            </a:r>
            <a:r>
              <a:rPr lang="en-US" altLang="zh-TW" sz="1300" b="0" dirty="0" smtClean="0">
                <a:solidFill>
                  <a:srgbClr val="00B050"/>
                </a:solidFill>
              </a:rPr>
              <a:t> price, </a:t>
            </a:r>
            <a:r>
              <a:rPr lang="en-US" altLang="zh-TW" sz="1300" b="0" dirty="0" err="1" smtClean="0">
                <a:solidFill>
                  <a:srgbClr val="00B050"/>
                </a:solidFill>
              </a:rPr>
              <a:t>lPrice:low</a:t>
            </a:r>
            <a:r>
              <a:rPr lang="en-US" altLang="zh-TW" sz="1300" b="0" dirty="0" smtClean="0">
                <a:solidFill>
                  <a:srgbClr val="00B050"/>
                </a:solidFill>
              </a:rPr>
              <a:t> price */</a:t>
            </a:r>
          </a:p>
          <a:p>
            <a:pPr>
              <a:buNone/>
            </a:pPr>
            <a:r>
              <a:rPr lang="en-US" altLang="zh-TW" sz="1300" b="0" dirty="0" smtClean="0"/>
              <a:t>	float </a:t>
            </a:r>
            <a:r>
              <a:rPr lang="en-US" altLang="zh-TW" sz="1300" b="0" dirty="0" err="1" smtClean="0"/>
              <a:t>iniPrice,exePrice,r,sigma,hPrice,lPrice,t</a:t>
            </a:r>
            <a:r>
              <a:rPr lang="en-US" altLang="zh-TW" sz="1300" b="0" dirty="0" smtClean="0"/>
              <a:t>=0;</a:t>
            </a:r>
          </a:p>
          <a:p>
            <a:pPr>
              <a:buNone/>
            </a:pPr>
            <a:r>
              <a:rPr lang="en-US" altLang="zh-TW" sz="1300" b="0" dirty="0" smtClean="0"/>
              <a:t>	</a:t>
            </a:r>
            <a:r>
              <a:rPr lang="en-US" altLang="zh-TW" sz="1300" b="0" dirty="0" err="1" smtClean="0"/>
              <a:t>int</a:t>
            </a:r>
            <a:r>
              <a:rPr lang="en-US" altLang="zh-TW" sz="1300" b="0" dirty="0" smtClean="0"/>
              <a:t> </a:t>
            </a:r>
            <a:r>
              <a:rPr lang="en-US" altLang="zh-TW" sz="1300" b="0" dirty="0" err="1" smtClean="0"/>
              <a:t>captial,m,obNum</a:t>
            </a:r>
            <a:r>
              <a:rPr lang="en-US" altLang="zh-TW" sz="1300" b="0" dirty="0" smtClean="0">
                <a:solidFill>
                  <a:srgbClr val="00B050"/>
                </a:solidFill>
              </a:rPr>
              <a:t>; //</a:t>
            </a:r>
            <a:r>
              <a:rPr lang="en-US" altLang="zh-TW" sz="1300" b="0" dirty="0" err="1" smtClean="0">
                <a:solidFill>
                  <a:srgbClr val="00B050"/>
                </a:solidFill>
              </a:rPr>
              <a:t>captical</a:t>
            </a:r>
            <a:r>
              <a:rPr lang="en-US" altLang="zh-TW" sz="1300" b="0" dirty="0" smtClean="0">
                <a:solidFill>
                  <a:srgbClr val="00B050"/>
                </a:solidFill>
              </a:rPr>
              <a:t>, term, and number of observation dates</a:t>
            </a:r>
          </a:p>
          <a:p>
            <a:pPr>
              <a:buNone/>
            </a:pPr>
            <a:r>
              <a:rPr lang="en-US" altLang="zh-TW" sz="1300" b="0" dirty="0" smtClean="0"/>
              <a:t>	</a:t>
            </a:r>
            <a:r>
              <a:rPr lang="en-US" altLang="zh-TW" sz="1300" b="0" dirty="0" err="1" smtClean="0"/>
              <a:t>int</a:t>
            </a:r>
            <a:r>
              <a:rPr lang="en-US" altLang="zh-TW" sz="1300" b="0" dirty="0" smtClean="0"/>
              <a:t> </a:t>
            </a:r>
            <a:r>
              <a:rPr lang="en-US" altLang="zh-TW" sz="1300" b="0" dirty="0" err="1" smtClean="0"/>
              <a:t>obDate</a:t>
            </a:r>
            <a:r>
              <a:rPr lang="en-US" altLang="zh-TW" sz="1300" b="0" dirty="0" smtClean="0"/>
              <a:t>[SIZE][3];</a:t>
            </a:r>
            <a:r>
              <a:rPr lang="en-US" altLang="zh-TW" sz="1300" b="0" dirty="0" smtClean="0">
                <a:solidFill>
                  <a:srgbClr val="00B050"/>
                </a:solidFill>
              </a:rPr>
              <a:t>//observation date; </a:t>
            </a:r>
            <a:r>
              <a:rPr lang="en-US" altLang="zh-TW" sz="1300" b="0" dirty="0" err="1" smtClean="0">
                <a:solidFill>
                  <a:srgbClr val="00B050"/>
                </a:solidFill>
              </a:rPr>
              <a:t>obDate</a:t>
            </a:r>
            <a:r>
              <a:rPr lang="en-US" altLang="zh-TW" sz="1300" b="0" dirty="0" smtClean="0">
                <a:solidFill>
                  <a:srgbClr val="00B050"/>
                </a:solidFill>
              </a:rPr>
              <a:t>[x][YEAR]:year, </a:t>
            </a:r>
            <a:r>
              <a:rPr lang="en-US" altLang="zh-TW" sz="1300" b="0" dirty="0" err="1" smtClean="0">
                <a:solidFill>
                  <a:srgbClr val="00B050"/>
                </a:solidFill>
              </a:rPr>
              <a:t>obDate</a:t>
            </a:r>
            <a:r>
              <a:rPr lang="en-US" altLang="zh-TW" sz="1300" b="0" dirty="0" smtClean="0">
                <a:solidFill>
                  <a:srgbClr val="00B050"/>
                </a:solidFill>
              </a:rPr>
              <a:t>[x][MONTH]:month, </a:t>
            </a:r>
            <a:r>
              <a:rPr lang="en-US" altLang="zh-TW" sz="1300" b="0" dirty="0" err="1" smtClean="0">
                <a:solidFill>
                  <a:srgbClr val="00B050"/>
                </a:solidFill>
              </a:rPr>
              <a:t>obDate</a:t>
            </a:r>
            <a:r>
              <a:rPr lang="en-US" altLang="zh-TW" sz="1300" b="0" dirty="0" smtClean="0">
                <a:solidFill>
                  <a:srgbClr val="00B050"/>
                </a:solidFill>
              </a:rPr>
              <a:t>[x][DAY]:day</a:t>
            </a:r>
          </a:p>
          <a:p>
            <a:pPr>
              <a:buNone/>
            </a:pPr>
            <a:r>
              <a:rPr lang="en-US" altLang="zh-TW" sz="1300" b="0" dirty="0" smtClean="0"/>
              <a:t>	float </a:t>
            </a:r>
            <a:r>
              <a:rPr lang="en-US" altLang="zh-TW" sz="1300" b="0" dirty="0" err="1" smtClean="0"/>
              <a:t>obDays</a:t>
            </a:r>
            <a:r>
              <a:rPr lang="en-US" altLang="zh-TW" sz="1300" b="0" dirty="0" smtClean="0"/>
              <a:t>[SIZE]; </a:t>
            </a:r>
            <a:r>
              <a:rPr lang="en-US" altLang="zh-TW" sz="1300" b="0" dirty="0" smtClean="0">
                <a:solidFill>
                  <a:srgbClr val="00B050"/>
                </a:solidFill>
              </a:rPr>
              <a:t>//intervals among observation dates</a:t>
            </a:r>
          </a:p>
          <a:p>
            <a:pPr>
              <a:buNone/>
            </a:pPr>
            <a:r>
              <a:rPr lang="en-US" altLang="zh-TW" sz="1300" b="0" dirty="0" smtClean="0"/>
              <a:t>	float </a:t>
            </a:r>
            <a:r>
              <a:rPr lang="en-US" altLang="zh-TW" sz="1300" b="0" dirty="0" err="1" smtClean="0"/>
              <a:t>tDays</a:t>
            </a:r>
            <a:r>
              <a:rPr lang="en-US" altLang="zh-TW" sz="1300" b="0" dirty="0" smtClean="0"/>
              <a:t>=250;	</a:t>
            </a:r>
            <a:r>
              <a:rPr lang="en-US" altLang="zh-TW" sz="1300" b="0" dirty="0" smtClean="0">
                <a:solidFill>
                  <a:srgbClr val="00B050"/>
                </a:solidFill>
              </a:rPr>
              <a:t>//the transaction days in Taiwan</a:t>
            </a:r>
          </a:p>
          <a:p>
            <a:pPr>
              <a:buNone/>
            </a:pPr>
            <a:r>
              <a:rPr lang="en-US" altLang="zh-TW" sz="1300" b="0" dirty="0" smtClean="0"/>
              <a:t>	</a:t>
            </a:r>
            <a:r>
              <a:rPr lang="en-US" altLang="zh-TW" sz="1300" b="0" dirty="0" err="1" smtClean="0"/>
              <a:t>bool</a:t>
            </a:r>
            <a:r>
              <a:rPr lang="en-US" altLang="zh-TW" sz="1300" b="0" dirty="0" smtClean="0"/>
              <a:t> </a:t>
            </a:r>
            <a:r>
              <a:rPr lang="en-US" altLang="zh-TW" sz="1300" b="0" dirty="0" err="1" smtClean="0"/>
              <a:t>isTest</a:t>
            </a:r>
            <a:r>
              <a:rPr lang="en-US" altLang="zh-TW" sz="1300" b="0" dirty="0" smtClean="0"/>
              <a:t>=true;</a:t>
            </a:r>
          </a:p>
          <a:p>
            <a:pPr>
              <a:buNone/>
            </a:pPr>
            <a:endParaRPr lang="en-US" altLang="zh-TW" sz="1300" b="0" dirty="0" smtClean="0"/>
          </a:p>
          <a:p>
            <a:pPr>
              <a:buNone/>
            </a:pPr>
            <a:r>
              <a:rPr lang="en-US" altLang="zh-TW" sz="1300" b="0" dirty="0" smtClean="0"/>
              <a:t>	char flag;</a:t>
            </a:r>
          </a:p>
          <a:p>
            <a:pPr>
              <a:buNone/>
            </a:pPr>
            <a:r>
              <a:rPr lang="en-US" altLang="zh-TW" sz="1300" b="0" dirty="0" smtClean="0"/>
              <a:t>	</a:t>
            </a:r>
            <a:r>
              <a:rPr lang="en-US" altLang="zh-TW" sz="1300" b="0" dirty="0" err="1" smtClean="0"/>
              <a:t>cout</a:t>
            </a:r>
            <a:r>
              <a:rPr lang="en-US" altLang="zh-TW" sz="1300" b="0" dirty="0" smtClean="0"/>
              <a:t>&lt;&lt;"Test Mode?(y/n)";</a:t>
            </a:r>
          </a:p>
          <a:p>
            <a:pPr>
              <a:buNone/>
            </a:pPr>
            <a:r>
              <a:rPr lang="en-US" altLang="zh-TW" sz="1300" b="0" dirty="0" smtClean="0"/>
              <a:t>	</a:t>
            </a:r>
            <a:r>
              <a:rPr lang="en-US" altLang="zh-TW" sz="1300" b="0" dirty="0" err="1" smtClean="0"/>
              <a:t>cin</a:t>
            </a:r>
            <a:r>
              <a:rPr lang="en-US" altLang="zh-TW" sz="1300" b="0" dirty="0" smtClean="0"/>
              <a:t>&gt;&gt;flag;</a:t>
            </a:r>
          </a:p>
          <a:p>
            <a:pPr>
              <a:buNone/>
            </a:pPr>
            <a:r>
              <a:rPr lang="da-DK" altLang="zh-TW" sz="1300" b="0" dirty="0" smtClean="0"/>
              <a:t>	if(flag=='n' || flag=='N') isTest=false;</a:t>
            </a:r>
            <a:endParaRPr lang="zh-TW" altLang="en-US" sz="13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10</a:t>
            </a:fld>
            <a:endParaRPr lang="en-US" altLang="zh-TW"/>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main()</a:t>
            </a:r>
            <a:endParaRPr lang="zh-TW" altLang="en-US" dirty="0"/>
          </a:p>
        </p:txBody>
      </p:sp>
      <p:sp>
        <p:nvSpPr>
          <p:cNvPr id="3" name="內容版面配置區 2"/>
          <p:cNvSpPr>
            <a:spLocks noGrp="1"/>
          </p:cNvSpPr>
          <p:nvPr>
            <p:ph idx="1"/>
          </p:nvPr>
        </p:nvSpPr>
        <p:spPr/>
        <p:txBody>
          <a:bodyPr/>
          <a:lstStyle/>
          <a:p>
            <a:pPr>
              <a:buNone/>
            </a:pPr>
            <a:r>
              <a:rPr lang="en-US" altLang="zh-TW" sz="1100" dirty="0" smtClean="0"/>
              <a:t>if(</a:t>
            </a:r>
            <a:r>
              <a:rPr lang="en-US" altLang="zh-TW" sz="1100" dirty="0" err="1" smtClean="0"/>
              <a:t>isTest</a:t>
            </a:r>
            <a:r>
              <a:rPr lang="en-US" altLang="zh-TW" sz="1100" dirty="0" smtClean="0"/>
              <a:t>){</a:t>
            </a:r>
          </a:p>
          <a:p>
            <a:pPr>
              <a:buNone/>
            </a:pPr>
            <a:r>
              <a:rPr lang="en-US" altLang="zh-TW" sz="1100" dirty="0" smtClean="0"/>
              <a:t>		</a:t>
            </a:r>
            <a:r>
              <a:rPr lang="en-US" altLang="zh-TW" sz="1100" dirty="0" smtClean="0">
                <a:solidFill>
                  <a:srgbClr val="00B050"/>
                </a:solidFill>
              </a:rPr>
              <a:t>//use default data</a:t>
            </a:r>
          </a:p>
          <a:p>
            <a:pPr>
              <a:buNone/>
            </a:pPr>
            <a:r>
              <a:rPr lang="en-US" altLang="zh-TW" sz="1100" dirty="0" smtClean="0"/>
              <a:t>		</a:t>
            </a:r>
            <a:r>
              <a:rPr lang="en-US" altLang="zh-TW" sz="1100" dirty="0" err="1" smtClean="0"/>
              <a:t>captial</a:t>
            </a:r>
            <a:r>
              <a:rPr lang="en-US" altLang="zh-TW" sz="1100" dirty="0" smtClean="0"/>
              <a:t>=1000000;</a:t>
            </a:r>
          </a:p>
          <a:p>
            <a:pPr>
              <a:buNone/>
            </a:pPr>
            <a:r>
              <a:rPr lang="en-US" altLang="zh-TW" sz="1100" dirty="0" smtClean="0"/>
              <a:t>		</a:t>
            </a:r>
            <a:r>
              <a:rPr lang="en-US" altLang="zh-TW" sz="1100" dirty="0" err="1" smtClean="0"/>
              <a:t>iniPrice</a:t>
            </a:r>
            <a:r>
              <a:rPr lang="en-US" altLang="zh-TW" sz="1100" dirty="0" smtClean="0"/>
              <a:t>=</a:t>
            </a:r>
            <a:r>
              <a:rPr lang="en-US" altLang="zh-TW" sz="1100" dirty="0" err="1" smtClean="0"/>
              <a:t>exePrice</a:t>
            </a:r>
            <a:r>
              <a:rPr lang="en-US" altLang="zh-TW" sz="1100" dirty="0" smtClean="0"/>
              <a:t>=</a:t>
            </a:r>
            <a:r>
              <a:rPr lang="en-US" altLang="zh-TW" sz="1100" dirty="0" err="1" smtClean="0"/>
              <a:t>hPrice</a:t>
            </a:r>
            <a:r>
              <a:rPr lang="en-US" altLang="zh-TW" sz="1100" dirty="0" smtClean="0"/>
              <a:t>=17;</a:t>
            </a:r>
          </a:p>
          <a:p>
            <a:pPr>
              <a:buNone/>
            </a:pPr>
            <a:r>
              <a:rPr lang="en-US" altLang="zh-TW" sz="1100" dirty="0" smtClean="0"/>
              <a:t>		</a:t>
            </a:r>
            <a:r>
              <a:rPr lang="en-US" altLang="zh-TW" sz="1100" dirty="0" err="1" smtClean="0"/>
              <a:t>lPrice</a:t>
            </a:r>
            <a:r>
              <a:rPr lang="en-US" altLang="zh-TW" sz="1100" dirty="0" smtClean="0"/>
              <a:t>=</a:t>
            </a:r>
            <a:r>
              <a:rPr lang="en-US" altLang="zh-TW" sz="1100" dirty="0" err="1" smtClean="0"/>
              <a:t>iniPrice</a:t>
            </a:r>
            <a:r>
              <a:rPr lang="en-US" altLang="zh-TW" sz="1100" dirty="0" smtClean="0"/>
              <a:t>*.84;</a:t>
            </a:r>
          </a:p>
          <a:p>
            <a:pPr>
              <a:buNone/>
            </a:pPr>
            <a:r>
              <a:rPr lang="en-US" altLang="zh-TW" sz="1100" dirty="0" smtClean="0"/>
              <a:t>		</a:t>
            </a:r>
            <a:r>
              <a:rPr lang="en-US" altLang="zh-TW" sz="1100" dirty="0" err="1" smtClean="0"/>
              <a:t>obDate</a:t>
            </a:r>
            <a:r>
              <a:rPr lang="en-US" altLang="zh-TW" sz="1100" dirty="0" smtClean="0"/>
              <a:t>[0][0]=2009;</a:t>
            </a:r>
          </a:p>
          <a:p>
            <a:pPr>
              <a:buNone/>
            </a:pPr>
            <a:r>
              <a:rPr lang="en-US" altLang="zh-TW" sz="1100" dirty="0" smtClean="0"/>
              <a:t>		</a:t>
            </a:r>
            <a:r>
              <a:rPr lang="en-US" altLang="zh-TW" sz="1100" dirty="0" err="1" smtClean="0"/>
              <a:t>obDate</a:t>
            </a:r>
            <a:r>
              <a:rPr lang="en-US" altLang="zh-TW" sz="1100" dirty="0" smtClean="0"/>
              <a:t>[0][MONTH]=6;</a:t>
            </a:r>
          </a:p>
          <a:p>
            <a:pPr>
              <a:buNone/>
            </a:pPr>
            <a:r>
              <a:rPr lang="en-US" altLang="zh-TW" sz="1100" dirty="0" smtClean="0"/>
              <a:t>		</a:t>
            </a:r>
            <a:r>
              <a:rPr lang="en-US" altLang="zh-TW" sz="1100" dirty="0" err="1" smtClean="0"/>
              <a:t>obDate</a:t>
            </a:r>
            <a:r>
              <a:rPr lang="en-US" altLang="zh-TW" sz="1100" dirty="0" smtClean="0"/>
              <a:t>[0][DAY]=2;</a:t>
            </a:r>
          </a:p>
          <a:p>
            <a:pPr>
              <a:buNone/>
            </a:pPr>
            <a:r>
              <a:rPr lang="en-US" altLang="zh-TW" sz="1100" dirty="0" smtClean="0"/>
              <a:t>		</a:t>
            </a:r>
            <a:r>
              <a:rPr lang="en-US" altLang="zh-TW" sz="1100" dirty="0" err="1" smtClean="0"/>
              <a:t>obDate</a:t>
            </a:r>
            <a:r>
              <a:rPr lang="en-US" altLang="zh-TW" sz="1100" dirty="0" smtClean="0"/>
              <a:t>[1][YEAR]=2009;</a:t>
            </a:r>
          </a:p>
          <a:p>
            <a:pPr>
              <a:buNone/>
            </a:pPr>
            <a:r>
              <a:rPr lang="en-US" altLang="zh-TW" sz="1100" dirty="0" smtClean="0"/>
              <a:t>		</a:t>
            </a:r>
            <a:r>
              <a:rPr lang="en-US" altLang="zh-TW" sz="1100" dirty="0" err="1" smtClean="0"/>
              <a:t>obDate</a:t>
            </a:r>
            <a:r>
              <a:rPr lang="en-US" altLang="zh-TW" sz="1100" dirty="0" smtClean="0"/>
              <a:t>[1][MONTH]=6;</a:t>
            </a:r>
          </a:p>
          <a:p>
            <a:pPr>
              <a:buNone/>
            </a:pPr>
            <a:r>
              <a:rPr lang="en-US" altLang="zh-TW" sz="1100" dirty="0" smtClean="0"/>
              <a:t>		</a:t>
            </a:r>
            <a:r>
              <a:rPr lang="en-US" altLang="zh-TW" sz="1100" dirty="0" err="1" smtClean="0"/>
              <a:t>obDate</a:t>
            </a:r>
            <a:r>
              <a:rPr lang="en-US" altLang="zh-TW" sz="1100" dirty="0" smtClean="0"/>
              <a:t>[1][DAY]=9;</a:t>
            </a:r>
          </a:p>
          <a:p>
            <a:pPr>
              <a:buNone/>
            </a:pPr>
            <a:r>
              <a:rPr lang="en-US" altLang="zh-TW" sz="1100" dirty="0" smtClean="0"/>
              <a:t>		</a:t>
            </a:r>
            <a:r>
              <a:rPr lang="en-US" altLang="zh-TW" sz="1100" dirty="0" err="1" smtClean="0"/>
              <a:t>obDate</a:t>
            </a:r>
            <a:r>
              <a:rPr lang="en-US" altLang="zh-TW" sz="1100" dirty="0" smtClean="0"/>
              <a:t>[2][YEAR]=2009;</a:t>
            </a:r>
          </a:p>
          <a:p>
            <a:pPr>
              <a:buNone/>
            </a:pPr>
            <a:r>
              <a:rPr lang="en-US" altLang="zh-TW" sz="1100" dirty="0" smtClean="0"/>
              <a:t>		</a:t>
            </a:r>
            <a:r>
              <a:rPr lang="en-US" altLang="zh-TW" sz="1100" dirty="0" err="1" smtClean="0"/>
              <a:t>obDate</a:t>
            </a:r>
            <a:r>
              <a:rPr lang="en-US" altLang="zh-TW" sz="1100" dirty="0" smtClean="0"/>
              <a:t>[2][MONTH]=6;</a:t>
            </a:r>
          </a:p>
          <a:p>
            <a:pPr>
              <a:buNone/>
            </a:pPr>
            <a:r>
              <a:rPr lang="en-US" altLang="zh-TW" sz="1100" dirty="0" smtClean="0"/>
              <a:t>		</a:t>
            </a:r>
            <a:r>
              <a:rPr lang="en-US" altLang="zh-TW" sz="1100" dirty="0" err="1" smtClean="0"/>
              <a:t>obDate</a:t>
            </a:r>
            <a:r>
              <a:rPr lang="en-US" altLang="zh-TW" sz="1100" dirty="0" smtClean="0"/>
              <a:t>[2][DAY]=16;</a:t>
            </a:r>
          </a:p>
          <a:p>
            <a:pPr>
              <a:buNone/>
            </a:pPr>
            <a:r>
              <a:rPr lang="en-US" altLang="zh-TW" sz="1100" dirty="0" smtClean="0"/>
              <a:t>		</a:t>
            </a:r>
            <a:r>
              <a:rPr lang="en-US" altLang="zh-TW" sz="1100" dirty="0" err="1" smtClean="0"/>
              <a:t>obDate</a:t>
            </a:r>
            <a:r>
              <a:rPr lang="en-US" altLang="zh-TW" sz="1100" dirty="0" smtClean="0"/>
              <a:t>[3][YEAR]=2009;</a:t>
            </a:r>
          </a:p>
          <a:p>
            <a:pPr>
              <a:buNone/>
            </a:pPr>
            <a:r>
              <a:rPr lang="en-US" altLang="zh-TW" sz="1100" dirty="0" smtClean="0"/>
              <a:t>		</a:t>
            </a:r>
            <a:r>
              <a:rPr lang="en-US" altLang="zh-TW" sz="1100" dirty="0" err="1" smtClean="0"/>
              <a:t>obDate</a:t>
            </a:r>
            <a:r>
              <a:rPr lang="en-US" altLang="zh-TW" sz="1100" dirty="0" smtClean="0"/>
              <a:t>[3][MONTH]=6;</a:t>
            </a:r>
          </a:p>
          <a:p>
            <a:pPr>
              <a:buNone/>
            </a:pPr>
            <a:r>
              <a:rPr lang="en-US" altLang="zh-TW" sz="1100" dirty="0" smtClean="0"/>
              <a:t>		</a:t>
            </a:r>
            <a:r>
              <a:rPr lang="en-US" altLang="zh-TW" sz="1100" dirty="0" err="1" smtClean="0"/>
              <a:t>obDate</a:t>
            </a:r>
            <a:r>
              <a:rPr lang="en-US" altLang="zh-TW" sz="1100" dirty="0" smtClean="0"/>
              <a:t>[3][DAY]=23;</a:t>
            </a:r>
          </a:p>
          <a:p>
            <a:pPr>
              <a:buNone/>
            </a:pPr>
            <a:r>
              <a:rPr lang="en-US" altLang="zh-TW" sz="1100" dirty="0" smtClean="0"/>
              <a:t>		</a:t>
            </a:r>
            <a:r>
              <a:rPr lang="en-US" altLang="zh-TW" sz="1100" dirty="0" err="1" smtClean="0"/>
              <a:t>obDate</a:t>
            </a:r>
            <a:r>
              <a:rPr lang="en-US" altLang="zh-TW" sz="1100" dirty="0" smtClean="0"/>
              <a:t>[4][YEAR]=2009;</a:t>
            </a:r>
          </a:p>
          <a:p>
            <a:pPr>
              <a:buNone/>
            </a:pPr>
            <a:r>
              <a:rPr lang="en-US" altLang="zh-TW" sz="1100" dirty="0" smtClean="0"/>
              <a:t>		</a:t>
            </a:r>
            <a:r>
              <a:rPr lang="en-US" altLang="zh-TW" sz="1100" dirty="0" err="1" smtClean="0"/>
              <a:t>obDate</a:t>
            </a:r>
            <a:r>
              <a:rPr lang="en-US" altLang="zh-TW" sz="1100" dirty="0" smtClean="0"/>
              <a:t>[4][MONTH]=6;</a:t>
            </a:r>
          </a:p>
          <a:p>
            <a:pPr>
              <a:buNone/>
            </a:pPr>
            <a:r>
              <a:rPr lang="en-US" altLang="zh-TW" sz="1100" dirty="0" smtClean="0"/>
              <a:t>		</a:t>
            </a:r>
            <a:r>
              <a:rPr lang="en-US" altLang="zh-TW" sz="1100" dirty="0" err="1" smtClean="0"/>
              <a:t>obDate</a:t>
            </a:r>
            <a:r>
              <a:rPr lang="en-US" altLang="zh-TW" sz="1100" dirty="0" smtClean="0"/>
              <a:t>[4][DAY]=30;</a:t>
            </a:r>
          </a:p>
          <a:p>
            <a:pPr>
              <a:buNone/>
            </a:pPr>
            <a:r>
              <a:rPr lang="en-US" altLang="zh-TW" sz="1100" dirty="0" smtClean="0"/>
              <a:t>		</a:t>
            </a:r>
            <a:r>
              <a:rPr lang="en-US" altLang="zh-TW" sz="1100" dirty="0" err="1" smtClean="0"/>
              <a:t>obDate</a:t>
            </a:r>
            <a:r>
              <a:rPr lang="en-US" altLang="zh-TW" sz="1100" dirty="0" smtClean="0"/>
              <a:t>[5][YEAR]=2009;</a:t>
            </a:r>
          </a:p>
          <a:p>
            <a:pPr>
              <a:buNone/>
            </a:pPr>
            <a:r>
              <a:rPr lang="en-US" altLang="zh-TW" sz="1100" dirty="0" smtClean="0"/>
              <a:t>		</a:t>
            </a:r>
            <a:r>
              <a:rPr lang="en-US" altLang="zh-TW" sz="1100" dirty="0" err="1" smtClean="0"/>
              <a:t>obDate</a:t>
            </a:r>
            <a:r>
              <a:rPr lang="en-US" altLang="zh-TW" sz="1100" dirty="0" smtClean="0"/>
              <a:t>[5][MONTH]=7;</a:t>
            </a:r>
          </a:p>
          <a:p>
            <a:pPr>
              <a:buNone/>
            </a:pPr>
            <a:r>
              <a:rPr lang="en-US" altLang="zh-TW" sz="1100" dirty="0" smtClean="0"/>
              <a:t>		</a:t>
            </a:r>
            <a:r>
              <a:rPr lang="en-US" altLang="zh-TW" sz="1100" dirty="0" err="1" smtClean="0"/>
              <a:t>obDate</a:t>
            </a:r>
            <a:r>
              <a:rPr lang="en-US" altLang="zh-TW" sz="1100" dirty="0" smtClean="0"/>
              <a:t>[5][DAY]=7;</a:t>
            </a:r>
          </a:p>
          <a:p>
            <a:pPr>
              <a:buNone/>
            </a:pPr>
            <a:r>
              <a:rPr lang="en-US" altLang="zh-TW" sz="1100" dirty="0" smtClean="0"/>
              <a:t>		</a:t>
            </a:r>
            <a:r>
              <a:rPr lang="en-US" altLang="zh-TW" sz="1100" dirty="0" err="1" smtClean="0"/>
              <a:t>obNum</a:t>
            </a:r>
            <a:r>
              <a:rPr lang="en-US" altLang="zh-TW" sz="1100" dirty="0" smtClean="0"/>
              <a:t>=5;	</a:t>
            </a:r>
            <a:r>
              <a:rPr lang="en-US" altLang="zh-TW" sz="1100" dirty="0" smtClean="0">
                <a:solidFill>
                  <a:srgbClr val="00B050"/>
                </a:solidFill>
              </a:rPr>
              <a:t>//</a:t>
            </a:r>
            <a:r>
              <a:rPr lang="en-US" altLang="zh-TW" sz="1100" dirty="0" err="1" smtClean="0">
                <a:solidFill>
                  <a:srgbClr val="00B050"/>
                </a:solidFill>
              </a:rPr>
              <a:t>note:the</a:t>
            </a:r>
            <a:r>
              <a:rPr lang="en-US" altLang="zh-TW" sz="1100" dirty="0" smtClean="0">
                <a:solidFill>
                  <a:srgbClr val="00B050"/>
                </a:solidFill>
              </a:rPr>
              <a:t> </a:t>
            </a:r>
            <a:r>
              <a:rPr lang="en-US" altLang="zh-TW" sz="1100" dirty="0" err="1" smtClean="0">
                <a:solidFill>
                  <a:srgbClr val="00B050"/>
                </a:solidFill>
              </a:rPr>
              <a:t>obDate</a:t>
            </a:r>
            <a:r>
              <a:rPr lang="en-US" altLang="zh-TW" sz="1100" dirty="0" smtClean="0">
                <a:solidFill>
                  <a:srgbClr val="00B050"/>
                </a:solidFill>
              </a:rPr>
              <a:t>[0], start date, is not counted	</a:t>
            </a:r>
            <a:r>
              <a:rPr lang="en-US" altLang="zh-TW" sz="1100" dirty="0" smtClean="0"/>
              <a:t>	</a:t>
            </a:r>
          </a:p>
          <a:p>
            <a:pPr>
              <a:buNone/>
            </a:pPr>
            <a:r>
              <a:rPr lang="en-US" altLang="zh-TW" sz="1100" dirty="0" smtClean="0"/>
              <a:t>		r=1.005;	</a:t>
            </a:r>
            <a:r>
              <a:rPr lang="en-US" altLang="zh-TW" sz="1100" dirty="0" smtClean="0">
                <a:solidFill>
                  <a:srgbClr val="00B050"/>
                </a:solidFill>
              </a:rPr>
              <a:t>//one-year floating rate was published by The Taiwan Bank at 2009</a:t>
            </a:r>
          </a:p>
          <a:p>
            <a:pPr>
              <a:buNone/>
            </a:pPr>
            <a:r>
              <a:rPr lang="en-US" altLang="zh-TW" sz="1100" dirty="0" smtClean="0"/>
              <a:t>		sigma=0.9;	</a:t>
            </a:r>
            <a:r>
              <a:rPr lang="en-US" altLang="zh-TW" sz="1100" dirty="0" smtClean="0">
                <a:solidFill>
                  <a:srgbClr val="00B050"/>
                </a:solidFill>
              </a:rPr>
              <a:t>//the stock volatility of stock of </a:t>
            </a:r>
            <a:r>
              <a:rPr lang="zh-TW" altLang="en-US" sz="1100" dirty="0" smtClean="0">
                <a:solidFill>
                  <a:srgbClr val="00B050"/>
                </a:solidFill>
              </a:rPr>
              <a:t>中壽</a:t>
            </a:r>
            <a:r>
              <a:rPr lang="en-US" altLang="zh-TW" sz="1100" dirty="0" smtClean="0">
                <a:solidFill>
                  <a:srgbClr val="00B050"/>
                </a:solidFill>
              </a:rPr>
              <a:t>between 6/2 and 7/7 at 2009</a:t>
            </a:r>
          </a:p>
          <a:p>
            <a:pPr>
              <a:buNone/>
            </a:pPr>
            <a:r>
              <a:rPr lang="en-US" altLang="zh-TW" sz="1100" dirty="0" smtClean="0"/>
              <a:t>		m=80;</a:t>
            </a:r>
          </a:p>
          <a:p>
            <a:pPr>
              <a:buNone/>
            </a:pPr>
            <a:r>
              <a:rPr lang="zh-TW" altLang="en-US" sz="1100" dirty="0" smtClean="0"/>
              <a:t>	</a:t>
            </a:r>
            <a:r>
              <a:rPr lang="en-US" altLang="zh-TW" sz="1100" dirty="0" smtClean="0"/>
              <a:t>}else{…}</a:t>
            </a:r>
            <a:endParaRPr lang="zh-TW" altLang="en-US" sz="110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11</a:t>
            </a:fld>
            <a:endParaRPr lang="en-US" altLang="zh-TW"/>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main()</a:t>
            </a:r>
            <a:endParaRPr lang="zh-TW" altLang="en-US" dirty="0"/>
          </a:p>
        </p:txBody>
      </p:sp>
      <p:sp>
        <p:nvSpPr>
          <p:cNvPr id="3" name="內容版面配置區 2"/>
          <p:cNvSpPr>
            <a:spLocks noGrp="1"/>
          </p:cNvSpPr>
          <p:nvPr>
            <p:ph idx="1"/>
          </p:nvPr>
        </p:nvSpPr>
        <p:spPr/>
        <p:txBody>
          <a:bodyPr/>
          <a:lstStyle/>
          <a:p>
            <a:pPr>
              <a:buNone/>
            </a:pPr>
            <a:r>
              <a:rPr lang="en-US" altLang="zh-TW" sz="1300" b="0" dirty="0" smtClean="0"/>
              <a:t>	</a:t>
            </a:r>
            <a:r>
              <a:rPr lang="en-US" altLang="zh-TW" sz="1300" b="0" dirty="0" smtClean="0">
                <a:solidFill>
                  <a:srgbClr val="00B050"/>
                </a:solidFill>
              </a:rPr>
              <a:t>/* count years of the </a:t>
            </a:r>
            <a:r>
              <a:rPr lang="en-US" altLang="zh-TW" sz="1300" b="0" dirty="0" err="1" smtClean="0">
                <a:solidFill>
                  <a:srgbClr val="00B050"/>
                </a:solidFill>
              </a:rPr>
              <a:t>transcation</a:t>
            </a:r>
            <a:r>
              <a:rPr lang="en-US" altLang="zh-TW" sz="1300" b="0" dirty="0" smtClean="0">
                <a:solidFill>
                  <a:srgbClr val="00B050"/>
                </a:solidFill>
              </a:rPr>
              <a:t> days */</a:t>
            </a:r>
          </a:p>
          <a:p>
            <a:pPr>
              <a:buNone/>
            </a:pPr>
            <a:r>
              <a:rPr lang="en-US" altLang="zh-TW" sz="1300" b="0" dirty="0" smtClean="0"/>
              <a:t>	</a:t>
            </a:r>
            <a:r>
              <a:rPr lang="en-US" altLang="zh-TW" sz="1300" b="0" dirty="0" err="1" smtClean="0"/>
              <a:t>int</a:t>
            </a:r>
            <a:r>
              <a:rPr lang="en-US" altLang="zh-TW" sz="1300" b="0" dirty="0" smtClean="0"/>
              <a:t> </a:t>
            </a:r>
            <a:r>
              <a:rPr lang="en-US" altLang="zh-TW" sz="1300" b="0" dirty="0" err="1" smtClean="0"/>
              <a:t>i</a:t>
            </a:r>
            <a:r>
              <a:rPr lang="en-US" altLang="zh-TW" sz="1300" b="0" dirty="0" smtClean="0"/>
              <a:t>;</a:t>
            </a:r>
          </a:p>
          <a:p>
            <a:pPr>
              <a:buNone/>
            </a:pPr>
            <a:endParaRPr lang="zh-TW" altLang="en-US" sz="1300" b="0" dirty="0" smtClean="0"/>
          </a:p>
          <a:p>
            <a:pPr>
              <a:buNone/>
            </a:pPr>
            <a:r>
              <a:rPr lang="en-US" altLang="zh-TW" sz="1300" b="0" dirty="0" smtClean="0"/>
              <a:t>	Calendar </a:t>
            </a:r>
            <a:r>
              <a:rPr lang="en-US" altLang="zh-TW" sz="1300" b="0" dirty="0" err="1" smtClean="0"/>
              <a:t>myCal</a:t>
            </a:r>
            <a:r>
              <a:rPr lang="en-US" altLang="zh-TW" sz="1300" b="0" dirty="0" smtClean="0"/>
              <a:t>=Taiwan();	</a:t>
            </a:r>
            <a:r>
              <a:rPr lang="en-US" altLang="zh-TW" sz="1300" b="0" dirty="0" smtClean="0">
                <a:solidFill>
                  <a:srgbClr val="00B050"/>
                </a:solidFill>
              </a:rPr>
              <a:t>//</a:t>
            </a:r>
            <a:r>
              <a:rPr lang="en-US" altLang="zh-TW" sz="1300" b="0" dirty="0" err="1" smtClean="0">
                <a:solidFill>
                  <a:srgbClr val="00B050"/>
                </a:solidFill>
              </a:rPr>
              <a:t>QuantLib</a:t>
            </a:r>
            <a:r>
              <a:rPr lang="en-US" altLang="zh-TW" sz="1300" b="0" dirty="0" smtClean="0">
                <a:solidFill>
                  <a:srgbClr val="00B050"/>
                </a:solidFill>
              </a:rPr>
              <a:t> class</a:t>
            </a:r>
          </a:p>
          <a:p>
            <a:pPr>
              <a:buNone/>
            </a:pPr>
            <a:r>
              <a:rPr lang="en-US" altLang="zh-TW" sz="1300" b="0" dirty="0" smtClean="0"/>
              <a:t>	Date *date1,*date2;</a:t>
            </a:r>
          </a:p>
          <a:p>
            <a:pPr>
              <a:buNone/>
            </a:pPr>
            <a:r>
              <a:rPr lang="en-US" altLang="zh-TW" sz="1300" b="0" dirty="0" smtClean="0"/>
              <a:t>	</a:t>
            </a:r>
            <a:r>
              <a:rPr lang="en-US" altLang="zh-TW" sz="1300" b="0" dirty="0" err="1" smtClean="0"/>
              <a:t>enum</a:t>
            </a:r>
            <a:r>
              <a:rPr lang="en-US" altLang="zh-TW" sz="1300" b="0" dirty="0" smtClean="0"/>
              <a:t> Month </a:t>
            </a:r>
            <a:r>
              <a:rPr lang="en-US" altLang="zh-TW" sz="1300" b="0" dirty="0" err="1" smtClean="0"/>
              <a:t>mon</a:t>
            </a:r>
            <a:r>
              <a:rPr lang="en-US" altLang="zh-TW" sz="1300" b="0" dirty="0" smtClean="0"/>
              <a:t>;</a:t>
            </a:r>
          </a:p>
          <a:p>
            <a:pPr>
              <a:buNone/>
            </a:pPr>
            <a:r>
              <a:rPr lang="en-US" altLang="zh-TW" sz="1300" b="0" dirty="0" smtClean="0"/>
              <a:t>	for(</a:t>
            </a:r>
            <a:r>
              <a:rPr lang="en-US" altLang="zh-TW" sz="1300" b="0" dirty="0" err="1" smtClean="0"/>
              <a:t>i</a:t>
            </a:r>
            <a:r>
              <a:rPr lang="en-US" altLang="zh-TW" sz="1300" b="0" dirty="0" smtClean="0"/>
              <a:t>=0;i&lt;</a:t>
            </a:r>
            <a:r>
              <a:rPr lang="en-US" altLang="zh-TW" sz="1300" b="0" dirty="0" err="1" smtClean="0"/>
              <a:t>obNum;i</a:t>
            </a:r>
            <a:r>
              <a:rPr lang="en-US" altLang="zh-TW" sz="1300" b="0" dirty="0" smtClean="0"/>
              <a:t>++){</a:t>
            </a:r>
          </a:p>
          <a:p>
            <a:pPr marL="900113" indent="-900113">
              <a:buNone/>
            </a:pPr>
            <a:r>
              <a:rPr lang="en-US" altLang="zh-TW" sz="1300" b="0" dirty="0" smtClean="0"/>
              <a:t>		</a:t>
            </a:r>
            <a:r>
              <a:rPr lang="en-US" altLang="zh-TW" sz="1300" b="0" dirty="0" err="1" smtClean="0"/>
              <a:t>mon</a:t>
            </a:r>
            <a:r>
              <a:rPr lang="en-US" altLang="zh-TW" sz="1300" b="0" dirty="0" smtClean="0"/>
              <a:t>=Month(</a:t>
            </a:r>
            <a:r>
              <a:rPr lang="en-US" altLang="zh-TW" sz="1300" b="0" dirty="0" err="1" smtClean="0"/>
              <a:t>obDate</a:t>
            </a:r>
            <a:r>
              <a:rPr lang="en-US" altLang="zh-TW" sz="1300" b="0" dirty="0" smtClean="0"/>
              <a:t>[</a:t>
            </a:r>
            <a:r>
              <a:rPr lang="en-US" altLang="zh-TW" sz="1300" b="0" dirty="0" err="1" smtClean="0"/>
              <a:t>i</a:t>
            </a:r>
            <a:r>
              <a:rPr lang="en-US" altLang="zh-TW" sz="1300" b="0" dirty="0" smtClean="0"/>
              <a:t>][MONTH]);   </a:t>
            </a:r>
            <a:r>
              <a:rPr lang="en-US" altLang="zh-TW" sz="1300" b="0" dirty="0" smtClean="0">
                <a:solidFill>
                  <a:srgbClr val="00B050"/>
                </a:solidFill>
              </a:rPr>
              <a:t>//because the parameters must be the type of "</a:t>
            </a:r>
            <a:r>
              <a:rPr lang="en-US" altLang="zh-TW" sz="1300" b="0" dirty="0" err="1" smtClean="0">
                <a:solidFill>
                  <a:srgbClr val="00B050"/>
                </a:solidFill>
              </a:rPr>
              <a:t>enum</a:t>
            </a:r>
            <a:r>
              <a:rPr lang="en-US" altLang="zh-TW" sz="1300" b="0" dirty="0" smtClean="0">
                <a:solidFill>
                  <a:srgbClr val="00B050"/>
                </a:solidFill>
              </a:rPr>
              <a:t>", we </a:t>
            </a:r>
            <a:r>
              <a:rPr lang="en-US" altLang="zh-TW" sz="1300" b="0" dirty="0" err="1" smtClean="0">
                <a:solidFill>
                  <a:srgbClr val="00B050"/>
                </a:solidFill>
              </a:rPr>
              <a:t>tranform</a:t>
            </a:r>
            <a:r>
              <a:rPr lang="en-US" altLang="zh-TW" sz="1300" b="0" dirty="0" smtClean="0">
                <a:solidFill>
                  <a:srgbClr val="00B050"/>
                </a:solidFill>
              </a:rPr>
              <a:t> the integral to </a:t>
            </a:r>
            <a:r>
              <a:rPr lang="en-US" altLang="zh-TW" sz="1300" b="0" dirty="0" err="1" smtClean="0">
                <a:solidFill>
                  <a:srgbClr val="00B050"/>
                </a:solidFill>
              </a:rPr>
              <a:t>enum</a:t>
            </a:r>
            <a:endParaRPr lang="en-US" altLang="zh-TW" sz="1300" b="0" dirty="0" smtClean="0">
              <a:solidFill>
                <a:srgbClr val="00B050"/>
              </a:solidFill>
            </a:endParaRPr>
          </a:p>
          <a:p>
            <a:pPr marL="900113" indent="-900113">
              <a:buNone/>
            </a:pPr>
            <a:r>
              <a:rPr lang="en-US" altLang="zh-TW" sz="1300" b="0" dirty="0" smtClean="0"/>
              <a:t>		date1=new Date(</a:t>
            </a:r>
            <a:r>
              <a:rPr lang="en-US" altLang="zh-TW" sz="1300" b="0" dirty="0" err="1" smtClean="0"/>
              <a:t>obDate</a:t>
            </a:r>
            <a:r>
              <a:rPr lang="en-US" altLang="zh-TW" sz="1300" b="0" dirty="0" smtClean="0"/>
              <a:t>[</a:t>
            </a:r>
            <a:r>
              <a:rPr lang="en-US" altLang="zh-TW" sz="1300" b="0" dirty="0" err="1" smtClean="0"/>
              <a:t>i</a:t>
            </a:r>
            <a:r>
              <a:rPr lang="en-US" altLang="zh-TW" sz="1300" b="0" dirty="0" smtClean="0"/>
              <a:t>][DAY],</a:t>
            </a:r>
            <a:r>
              <a:rPr lang="en-US" altLang="zh-TW" sz="1300" b="0" dirty="0" err="1" smtClean="0"/>
              <a:t>mon,obDate</a:t>
            </a:r>
            <a:r>
              <a:rPr lang="en-US" altLang="zh-TW" sz="1300" b="0" dirty="0" smtClean="0"/>
              <a:t>[</a:t>
            </a:r>
            <a:r>
              <a:rPr lang="en-US" altLang="zh-TW" sz="1300" b="0" dirty="0" err="1" smtClean="0"/>
              <a:t>i</a:t>
            </a:r>
            <a:r>
              <a:rPr lang="en-US" altLang="zh-TW" sz="1300" b="0" dirty="0" smtClean="0"/>
              <a:t>][YEAR]);</a:t>
            </a:r>
          </a:p>
          <a:p>
            <a:pPr marL="900113" indent="-900113">
              <a:buNone/>
            </a:pPr>
            <a:r>
              <a:rPr lang="en-US" altLang="zh-TW" sz="1300" b="0" dirty="0" smtClean="0"/>
              <a:t>		</a:t>
            </a:r>
            <a:r>
              <a:rPr lang="en-US" altLang="zh-TW" sz="1300" b="0" dirty="0" err="1" smtClean="0"/>
              <a:t>mon</a:t>
            </a:r>
            <a:r>
              <a:rPr lang="en-US" altLang="zh-TW" sz="1300" b="0" dirty="0" smtClean="0"/>
              <a:t>=Month(</a:t>
            </a:r>
            <a:r>
              <a:rPr lang="en-US" altLang="zh-TW" sz="1300" b="0" dirty="0" err="1" smtClean="0"/>
              <a:t>obDate</a:t>
            </a:r>
            <a:r>
              <a:rPr lang="en-US" altLang="zh-TW" sz="1300" b="0" dirty="0" smtClean="0"/>
              <a:t>[i+1][MONTH]);</a:t>
            </a:r>
          </a:p>
          <a:p>
            <a:pPr marL="900113" indent="-900113">
              <a:buNone/>
            </a:pPr>
            <a:r>
              <a:rPr lang="en-US" altLang="zh-TW" sz="1300" b="0" dirty="0" smtClean="0"/>
              <a:t>		date2=new Date(</a:t>
            </a:r>
            <a:r>
              <a:rPr lang="en-US" altLang="zh-TW" sz="1300" b="0" dirty="0" err="1" smtClean="0"/>
              <a:t>obDate</a:t>
            </a:r>
            <a:r>
              <a:rPr lang="en-US" altLang="zh-TW" sz="1300" b="0" dirty="0" smtClean="0"/>
              <a:t>[i+1][DAY],</a:t>
            </a:r>
            <a:r>
              <a:rPr lang="en-US" altLang="zh-TW" sz="1300" b="0" dirty="0" err="1" smtClean="0"/>
              <a:t>mon,obDate</a:t>
            </a:r>
            <a:r>
              <a:rPr lang="en-US" altLang="zh-TW" sz="1300" b="0" dirty="0" smtClean="0"/>
              <a:t>[i+1][YEAR]);</a:t>
            </a:r>
          </a:p>
          <a:p>
            <a:pPr marL="900113" indent="-900113">
              <a:buNone/>
            </a:pPr>
            <a:r>
              <a:rPr lang="en-US" altLang="zh-TW" sz="1300" b="0" dirty="0" smtClean="0"/>
              <a:t>		</a:t>
            </a:r>
            <a:r>
              <a:rPr lang="en-US" altLang="zh-TW" sz="1300" b="0" dirty="0" err="1" smtClean="0"/>
              <a:t>obDays</a:t>
            </a:r>
            <a:r>
              <a:rPr lang="en-US" altLang="zh-TW" sz="1300" b="0" dirty="0" smtClean="0"/>
              <a:t>[</a:t>
            </a:r>
            <a:r>
              <a:rPr lang="en-US" altLang="zh-TW" sz="1300" b="0" dirty="0" err="1" smtClean="0"/>
              <a:t>i</a:t>
            </a:r>
            <a:r>
              <a:rPr lang="en-US" altLang="zh-TW" sz="1300" b="0" dirty="0" smtClean="0"/>
              <a:t>]=</a:t>
            </a:r>
            <a:r>
              <a:rPr lang="en-US" altLang="zh-TW" sz="1300" b="0" dirty="0" err="1" smtClean="0"/>
              <a:t>myCal.businessDaysBetween</a:t>
            </a:r>
            <a:r>
              <a:rPr lang="en-US" altLang="zh-TW" sz="1300" b="0" dirty="0" smtClean="0"/>
              <a:t>(*date1,*date2)/</a:t>
            </a:r>
            <a:r>
              <a:rPr lang="en-US" altLang="zh-TW" sz="1300" b="0" dirty="0" err="1" smtClean="0"/>
              <a:t>tDays</a:t>
            </a:r>
            <a:r>
              <a:rPr lang="en-US" altLang="zh-TW" sz="1300" b="0" dirty="0" smtClean="0"/>
              <a:t>;	</a:t>
            </a:r>
            <a:r>
              <a:rPr lang="en-US" altLang="zh-TW" sz="1300" b="0" dirty="0" smtClean="0">
                <a:solidFill>
                  <a:srgbClr val="00B050"/>
                </a:solidFill>
              </a:rPr>
              <a:t>//</a:t>
            </a:r>
            <a:r>
              <a:rPr lang="en-US" altLang="zh-TW" sz="1300" b="0" dirty="0" err="1" smtClean="0">
                <a:solidFill>
                  <a:srgbClr val="00B050"/>
                </a:solidFill>
              </a:rPr>
              <a:t>comput</a:t>
            </a:r>
            <a:r>
              <a:rPr lang="en-US" altLang="zh-TW" sz="1300" b="0" dirty="0" smtClean="0">
                <a:solidFill>
                  <a:srgbClr val="00B050"/>
                </a:solidFill>
              </a:rPr>
              <a:t> the days among adjacent observation days</a:t>
            </a:r>
          </a:p>
          <a:p>
            <a:pPr marL="900113" indent="-900113">
              <a:buNone/>
            </a:pPr>
            <a:r>
              <a:rPr lang="en-US" altLang="zh-TW" sz="1300" b="0" dirty="0" smtClean="0"/>
              <a:t>		t+=</a:t>
            </a:r>
            <a:r>
              <a:rPr lang="en-US" altLang="zh-TW" sz="1300" b="0" dirty="0" err="1" smtClean="0"/>
              <a:t>obDays</a:t>
            </a:r>
            <a:r>
              <a:rPr lang="en-US" altLang="zh-TW" sz="1300" b="0" dirty="0" smtClean="0"/>
              <a:t>[</a:t>
            </a:r>
            <a:r>
              <a:rPr lang="en-US" altLang="zh-TW" sz="1300" b="0" dirty="0" err="1" smtClean="0"/>
              <a:t>i</a:t>
            </a:r>
            <a:r>
              <a:rPr lang="en-US" altLang="zh-TW" sz="1300" b="0" dirty="0" smtClean="0"/>
              <a:t>];</a:t>
            </a:r>
          </a:p>
          <a:p>
            <a:pPr>
              <a:buNone/>
            </a:pPr>
            <a:r>
              <a:rPr lang="zh-TW" altLang="en-US" sz="1300" b="0" dirty="0" smtClean="0"/>
              <a:t>	</a:t>
            </a:r>
            <a:r>
              <a:rPr lang="en-US" altLang="zh-TW" sz="1300" b="0" dirty="0" smtClean="0"/>
              <a:t>}</a:t>
            </a:r>
          </a:p>
          <a:p>
            <a:pPr>
              <a:buNone/>
            </a:pPr>
            <a:endParaRPr lang="zh-TW" altLang="en-US" sz="1300" b="0" dirty="0" smtClean="0"/>
          </a:p>
          <a:p>
            <a:pPr>
              <a:buNone/>
            </a:pPr>
            <a:r>
              <a:rPr lang="en-US" altLang="zh-TW" sz="1300" b="0" dirty="0" smtClean="0"/>
              <a:t>	</a:t>
            </a:r>
            <a:r>
              <a:rPr lang="en-US" altLang="zh-TW" sz="1300" b="0" dirty="0" err="1" smtClean="0"/>
              <a:t>BttModel</a:t>
            </a:r>
            <a:r>
              <a:rPr lang="en-US" altLang="zh-TW" sz="1300" b="0" dirty="0" smtClean="0"/>
              <a:t> *</a:t>
            </a:r>
            <a:r>
              <a:rPr lang="en-US" altLang="zh-TW" sz="1300" b="0" dirty="0" err="1" smtClean="0"/>
              <a:t>btt</a:t>
            </a:r>
            <a:r>
              <a:rPr lang="en-US" altLang="zh-TW" sz="1300" b="0" dirty="0" smtClean="0"/>
              <a:t>=new </a:t>
            </a:r>
            <a:r>
              <a:rPr lang="en-US" altLang="zh-TW" sz="1300" b="0" dirty="0" err="1" smtClean="0"/>
              <a:t>BttModel</a:t>
            </a:r>
            <a:r>
              <a:rPr lang="en-US" altLang="zh-TW" sz="1300" b="0" dirty="0" smtClean="0"/>
              <a:t>[</a:t>
            </a:r>
            <a:r>
              <a:rPr lang="en-US" altLang="zh-TW" sz="1300" b="0" dirty="0" err="1" smtClean="0"/>
              <a:t>obNum</a:t>
            </a:r>
            <a:r>
              <a:rPr lang="en-US" altLang="zh-TW" sz="1300" b="0" dirty="0" smtClean="0"/>
              <a:t>];	</a:t>
            </a:r>
            <a:r>
              <a:rPr lang="en-US" altLang="zh-TW" sz="1300" b="0" dirty="0" smtClean="0">
                <a:solidFill>
                  <a:srgbClr val="00B050"/>
                </a:solidFill>
              </a:rPr>
              <a:t>//build all BTT objects</a:t>
            </a:r>
          </a:p>
          <a:p>
            <a:pPr>
              <a:buNone/>
            </a:pPr>
            <a:r>
              <a:rPr lang="en-US" altLang="zh-TW" sz="1300" b="0" dirty="0" smtClean="0"/>
              <a:t>	</a:t>
            </a:r>
            <a:r>
              <a:rPr lang="en-US" altLang="zh-TW" sz="1300" b="0" dirty="0" err="1" smtClean="0"/>
              <a:t>BttModel</a:t>
            </a:r>
            <a:r>
              <a:rPr lang="en-US" altLang="zh-TW" sz="1300" b="0" dirty="0" smtClean="0"/>
              <a:t>::</a:t>
            </a:r>
            <a:r>
              <a:rPr lang="en-US" altLang="zh-TW" sz="1300" b="0" dirty="0" err="1" smtClean="0"/>
              <a:t>captial</a:t>
            </a:r>
            <a:r>
              <a:rPr lang="en-US" altLang="zh-TW" sz="1300" b="0" dirty="0" smtClean="0"/>
              <a:t>=</a:t>
            </a:r>
            <a:r>
              <a:rPr lang="en-US" altLang="zh-TW" sz="1300" b="0" dirty="0" err="1" smtClean="0"/>
              <a:t>captial</a:t>
            </a:r>
            <a:r>
              <a:rPr lang="en-US" altLang="zh-TW" sz="1300" b="0" dirty="0" smtClean="0"/>
              <a:t>;	</a:t>
            </a:r>
            <a:r>
              <a:rPr lang="en-US" altLang="zh-TW" sz="1300" b="0" dirty="0" smtClean="0">
                <a:solidFill>
                  <a:srgbClr val="00B050"/>
                </a:solidFill>
              </a:rPr>
              <a:t>//set the </a:t>
            </a:r>
            <a:r>
              <a:rPr lang="en-US" altLang="zh-TW" sz="1300" b="0" dirty="0" err="1" smtClean="0">
                <a:solidFill>
                  <a:srgbClr val="00B050"/>
                </a:solidFill>
              </a:rPr>
              <a:t>captial</a:t>
            </a:r>
            <a:r>
              <a:rPr lang="en-US" altLang="zh-TW" sz="1300" b="0" dirty="0" smtClean="0">
                <a:solidFill>
                  <a:srgbClr val="00B050"/>
                </a:solidFill>
              </a:rPr>
              <a:t> of BTT</a:t>
            </a:r>
          </a:p>
          <a:p>
            <a:pPr>
              <a:buNone/>
            </a:pPr>
            <a:endParaRPr lang="zh-TW" altLang="en-US" sz="1300" b="0" dirty="0" smtClean="0"/>
          </a:p>
          <a:p>
            <a:pPr>
              <a:buNone/>
            </a:pPr>
            <a:endParaRPr lang="zh-TW" altLang="en-US" sz="13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12</a:t>
            </a:fld>
            <a:endParaRPr lang="en-US" altLang="zh-TW"/>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main()</a:t>
            </a:r>
            <a:endParaRPr lang="zh-TW" altLang="en-US" dirty="0"/>
          </a:p>
        </p:txBody>
      </p:sp>
      <p:sp>
        <p:nvSpPr>
          <p:cNvPr id="3" name="內容版面配置區 2"/>
          <p:cNvSpPr>
            <a:spLocks noGrp="1"/>
          </p:cNvSpPr>
          <p:nvPr>
            <p:ph idx="1"/>
          </p:nvPr>
        </p:nvSpPr>
        <p:spPr>
          <a:xfrm>
            <a:off x="628680" y="1076325"/>
            <a:ext cx="8229600" cy="5248275"/>
          </a:xfrm>
        </p:spPr>
        <p:txBody>
          <a:bodyPr/>
          <a:lstStyle/>
          <a:p>
            <a:pPr>
              <a:buNone/>
            </a:pPr>
            <a:r>
              <a:rPr lang="en-US" altLang="zh-TW" sz="1300" b="0" dirty="0" smtClean="0">
                <a:solidFill>
                  <a:srgbClr val="00B050"/>
                </a:solidFill>
              </a:rPr>
              <a:t>/* initiate the first BTT object */</a:t>
            </a:r>
          </a:p>
          <a:p>
            <a:pPr>
              <a:buNone/>
            </a:pPr>
            <a:r>
              <a:rPr lang="en-US" altLang="zh-TW" sz="1300" b="0" dirty="0" smtClean="0"/>
              <a:t>float </a:t>
            </a:r>
            <a:r>
              <a:rPr lang="en-US" altLang="zh-TW" sz="1300" b="0" dirty="0" err="1" smtClean="0"/>
              <a:t>ini</a:t>
            </a:r>
            <a:r>
              <a:rPr lang="en-US" altLang="zh-TW" sz="1300" b="0" dirty="0" smtClean="0"/>
              <a:t>[]={iniPrice,1};	</a:t>
            </a:r>
            <a:r>
              <a:rPr lang="en-US" altLang="zh-TW" sz="1300" b="0" dirty="0" smtClean="0">
                <a:solidFill>
                  <a:srgbClr val="00B050"/>
                </a:solidFill>
              </a:rPr>
              <a:t>//record the start price</a:t>
            </a:r>
          </a:p>
          <a:p>
            <a:pPr>
              <a:buNone/>
            </a:pPr>
            <a:r>
              <a:rPr lang="en-US" altLang="zh-TW" sz="1300" b="0" dirty="0" err="1" smtClean="0"/>
              <a:t>btt</a:t>
            </a:r>
            <a:r>
              <a:rPr lang="en-US" altLang="zh-TW" sz="1300" b="0" dirty="0" smtClean="0"/>
              <a:t>[0].set(</a:t>
            </a:r>
            <a:r>
              <a:rPr lang="en-US" altLang="zh-TW" sz="1300" b="0" dirty="0" err="1" smtClean="0"/>
              <a:t>hPrice,lPrice,exePrice,ini,obDays</a:t>
            </a:r>
            <a:r>
              <a:rPr lang="en-US" altLang="zh-TW" sz="1300" b="0" dirty="0" smtClean="0"/>
              <a:t>[0],</a:t>
            </a:r>
            <a:r>
              <a:rPr lang="en-US" altLang="zh-TW" sz="1300" b="0" dirty="0" err="1" smtClean="0"/>
              <a:t>obDays</a:t>
            </a:r>
            <a:r>
              <a:rPr lang="en-US" altLang="zh-TW" sz="1300" b="0" dirty="0" smtClean="0"/>
              <a:t>[0]/t*</a:t>
            </a:r>
            <a:r>
              <a:rPr lang="en-US" altLang="zh-TW" sz="1300" b="0" dirty="0" err="1" smtClean="0"/>
              <a:t>m,sigma,r</a:t>
            </a:r>
            <a:r>
              <a:rPr lang="en-US" altLang="zh-TW" sz="1300" b="0" dirty="0" smtClean="0"/>
              <a:t>);</a:t>
            </a:r>
          </a:p>
          <a:p>
            <a:pPr>
              <a:buNone/>
            </a:pPr>
            <a:endParaRPr lang="en-US" altLang="zh-TW" sz="1300" b="0" dirty="0" smtClean="0">
              <a:solidFill>
                <a:srgbClr val="00B050"/>
              </a:solidFill>
            </a:endParaRPr>
          </a:p>
          <a:p>
            <a:pPr>
              <a:buNone/>
            </a:pPr>
            <a:r>
              <a:rPr lang="en-US" altLang="zh-TW" sz="1300" b="0" dirty="0" smtClean="0">
                <a:solidFill>
                  <a:srgbClr val="00B050"/>
                </a:solidFill>
              </a:rPr>
              <a:t>/* initiate remaining BTT objects */</a:t>
            </a:r>
          </a:p>
          <a:p>
            <a:pPr>
              <a:buNone/>
            </a:pPr>
            <a:r>
              <a:rPr lang="en-US" altLang="zh-TW" sz="1300" b="0" dirty="0" smtClean="0"/>
              <a:t>for(</a:t>
            </a:r>
            <a:r>
              <a:rPr lang="en-US" altLang="zh-TW" sz="1300" b="0" dirty="0" err="1" smtClean="0"/>
              <a:t>i</a:t>
            </a:r>
            <a:r>
              <a:rPr lang="en-US" altLang="zh-TW" sz="1300" b="0" dirty="0" smtClean="0"/>
              <a:t>=1;i&lt;</a:t>
            </a:r>
            <a:r>
              <a:rPr lang="en-US" altLang="zh-TW" sz="1300" b="0" dirty="0" err="1" smtClean="0"/>
              <a:t>obNum;i</a:t>
            </a:r>
            <a:r>
              <a:rPr lang="en-US" altLang="zh-TW" sz="1300" b="0" dirty="0" smtClean="0"/>
              <a:t>++)</a:t>
            </a:r>
          </a:p>
          <a:p>
            <a:pPr marL="538163">
              <a:buNone/>
            </a:pPr>
            <a:r>
              <a:rPr lang="en-US" altLang="zh-TW" sz="1300" b="0" dirty="0" smtClean="0"/>
              <a:t>	</a:t>
            </a:r>
            <a:r>
              <a:rPr lang="en-US" altLang="zh-TW" sz="1300" b="0" dirty="0" err="1" smtClean="0"/>
              <a:t>btt</a:t>
            </a:r>
            <a:r>
              <a:rPr lang="en-US" altLang="zh-TW" sz="1300" b="0" dirty="0" smtClean="0"/>
              <a:t>[</a:t>
            </a:r>
            <a:r>
              <a:rPr lang="en-US" altLang="zh-TW" sz="1300" b="0" dirty="0" err="1" smtClean="0"/>
              <a:t>i</a:t>
            </a:r>
            <a:r>
              <a:rPr lang="en-US" altLang="zh-TW" sz="1300" b="0" dirty="0" smtClean="0"/>
              <a:t>].set(</a:t>
            </a:r>
            <a:r>
              <a:rPr lang="en-US" altLang="zh-TW" sz="1300" b="0" dirty="0" err="1" smtClean="0"/>
              <a:t>hPrice,lPrice,exePrice,btt</a:t>
            </a:r>
            <a:r>
              <a:rPr lang="en-US" altLang="zh-TW" sz="1300" b="0" dirty="0" smtClean="0"/>
              <a:t>[i-1].</a:t>
            </a:r>
            <a:r>
              <a:rPr lang="en-US" altLang="zh-TW" sz="1300" b="0" dirty="0" err="1" smtClean="0"/>
              <a:t>finInf,obDays</a:t>
            </a:r>
            <a:r>
              <a:rPr lang="en-US" altLang="zh-TW" sz="1300" b="0" dirty="0" smtClean="0"/>
              <a:t>[</a:t>
            </a:r>
            <a:r>
              <a:rPr lang="en-US" altLang="zh-TW" sz="1300" b="0" dirty="0" err="1" smtClean="0"/>
              <a:t>i</a:t>
            </a:r>
            <a:r>
              <a:rPr lang="en-US" altLang="zh-TW" sz="1300" b="0" dirty="0" smtClean="0"/>
              <a:t>],</a:t>
            </a:r>
            <a:r>
              <a:rPr lang="en-US" altLang="zh-TW" sz="1300" b="0" dirty="0" err="1" smtClean="0"/>
              <a:t>obDays</a:t>
            </a:r>
            <a:r>
              <a:rPr lang="en-US" altLang="zh-TW" sz="1300" b="0" dirty="0" smtClean="0"/>
              <a:t>[</a:t>
            </a:r>
            <a:r>
              <a:rPr lang="en-US" altLang="zh-TW" sz="1300" b="0" dirty="0" err="1" smtClean="0"/>
              <a:t>i</a:t>
            </a:r>
            <a:r>
              <a:rPr lang="en-US" altLang="zh-TW" sz="1300" b="0" dirty="0" smtClean="0"/>
              <a:t>]/t*</a:t>
            </a:r>
            <a:r>
              <a:rPr lang="en-US" altLang="zh-TW" sz="1300" b="0" dirty="0" err="1" smtClean="0"/>
              <a:t>m,sigma,r</a:t>
            </a:r>
            <a:r>
              <a:rPr lang="en-US" altLang="zh-TW" sz="1300" b="0" dirty="0" smtClean="0"/>
              <a:t>);</a:t>
            </a:r>
          </a:p>
          <a:p>
            <a:pPr>
              <a:buNone/>
            </a:pPr>
            <a:endParaRPr lang="en-US" altLang="zh-TW" sz="1300" b="0" dirty="0" smtClean="0">
              <a:solidFill>
                <a:srgbClr val="00B050"/>
              </a:solidFill>
            </a:endParaRPr>
          </a:p>
          <a:p>
            <a:pPr>
              <a:buNone/>
            </a:pPr>
            <a:r>
              <a:rPr lang="en-US" altLang="zh-TW" sz="1300" b="0" dirty="0" smtClean="0">
                <a:solidFill>
                  <a:srgbClr val="00B050"/>
                </a:solidFill>
              </a:rPr>
              <a:t>/* backward induction */</a:t>
            </a:r>
          </a:p>
          <a:p>
            <a:pPr>
              <a:buNone/>
            </a:pPr>
            <a:r>
              <a:rPr lang="en-US" altLang="zh-TW" sz="1300" b="0" dirty="0" smtClean="0"/>
              <a:t>float value[1000][2]={0}; 	</a:t>
            </a:r>
            <a:r>
              <a:rPr lang="en-US" altLang="zh-TW" sz="1300" b="0" dirty="0" smtClean="0">
                <a:solidFill>
                  <a:srgbClr val="00B050"/>
                </a:solidFill>
              </a:rPr>
              <a:t>//record the values in first term</a:t>
            </a:r>
          </a:p>
          <a:p>
            <a:pPr>
              <a:buNone/>
            </a:pPr>
            <a:r>
              <a:rPr lang="en-US" altLang="zh-TW" sz="1300" b="0" dirty="0" smtClean="0"/>
              <a:t>for(</a:t>
            </a:r>
            <a:r>
              <a:rPr lang="en-US" altLang="zh-TW" sz="1300" b="0" dirty="0" err="1" smtClean="0"/>
              <a:t>i</a:t>
            </a:r>
            <a:r>
              <a:rPr lang="en-US" altLang="zh-TW" sz="1300" b="0" dirty="0" smtClean="0"/>
              <a:t>=obNum-1;i&gt;=0;i--){</a:t>
            </a:r>
          </a:p>
          <a:p>
            <a:pPr>
              <a:buNone/>
            </a:pPr>
            <a:r>
              <a:rPr lang="en-US" altLang="zh-TW" sz="1300" b="0" dirty="0" smtClean="0"/>
              <a:t>	</a:t>
            </a:r>
            <a:r>
              <a:rPr lang="en-US" altLang="zh-TW" sz="1300" b="0" dirty="0" err="1" smtClean="0"/>
              <a:t>btt</a:t>
            </a:r>
            <a:r>
              <a:rPr lang="en-US" altLang="zh-TW" sz="1300" b="0" dirty="0" smtClean="0"/>
              <a:t>[</a:t>
            </a:r>
            <a:r>
              <a:rPr lang="en-US" altLang="zh-TW" sz="1300" b="0" dirty="0" err="1" smtClean="0"/>
              <a:t>i</a:t>
            </a:r>
            <a:r>
              <a:rPr lang="en-US" altLang="zh-TW" sz="1300" b="0" dirty="0" smtClean="0"/>
              <a:t>].calculate(value);</a:t>
            </a:r>
          </a:p>
          <a:p>
            <a:pPr>
              <a:buNone/>
            </a:pPr>
            <a:r>
              <a:rPr lang="en-US" altLang="zh-TW" sz="1300" b="0" dirty="0" smtClean="0"/>
              <a:t>}</a:t>
            </a:r>
            <a:endParaRPr lang="zh-TW" altLang="en-US" sz="13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13</a:t>
            </a:fld>
            <a:endParaRPr lang="en-US" altLang="zh-TW"/>
          </a:p>
        </p:txBody>
      </p:sp>
      <p:pic>
        <p:nvPicPr>
          <p:cNvPr id="5" name="Picture 2"/>
          <p:cNvPicPr>
            <a:picLocks noChangeAspect="1" noChangeArrowheads="1"/>
          </p:cNvPicPr>
          <p:nvPr/>
        </p:nvPicPr>
        <p:blipFill>
          <a:blip r:embed="rId2" cstate="print"/>
          <a:srcRect/>
          <a:stretch>
            <a:fillRect/>
          </a:stretch>
        </p:blipFill>
        <p:spPr bwMode="auto">
          <a:xfrm>
            <a:off x="3214678" y="714356"/>
            <a:ext cx="4230806" cy="5384662"/>
          </a:xfrm>
          <a:prstGeom prst="rect">
            <a:avLst/>
          </a:prstGeom>
          <a:noFill/>
          <a:ln w="9525">
            <a:solidFill>
              <a:schemeClr val="tx1">
                <a:lumMod val="60000"/>
                <a:lumOff val="40000"/>
              </a:schemeClr>
            </a:solidFill>
            <a:miter lim="800000"/>
            <a:headEnd/>
            <a:tailEnd/>
          </a:ln>
        </p:spPr>
      </p:pic>
      <p:sp>
        <p:nvSpPr>
          <p:cNvPr id="6" name="橢圓 5"/>
          <p:cNvSpPr/>
          <p:nvPr/>
        </p:nvSpPr>
        <p:spPr bwMode="auto">
          <a:xfrm>
            <a:off x="3185650" y="3372076"/>
            <a:ext cx="285752" cy="285752"/>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8" name="直線單箭頭接點 7"/>
          <p:cNvCxnSpPr/>
          <p:nvPr/>
        </p:nvCxnSpPr>
        <p:spPr bwMode="auto">
          <a:xfrm rot="16200000" flipH="1">
            <a:off x="1678761" y="1893083"/>
            <a:ext cx="1785950" cy="114300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9" name="圓角矩形 8"/>
          <p:cNvSpPr/>
          <p:nvPr/>
        </p:nvSpPr>
        <p:spPr bwMode="auto">
          <a:xfrm>
            <a:off x="4533900" y="1571612"/>
            <a:ext cx="1285884" cy="214314"/>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 name="文字方塊 9"/>
          <p:cNvSpPr txBox="1"/>
          <p:nvPr/>
        </p:nvSpPr>
        <p:spPr>
          <a:xfrm>
            <a:off x="5500694" y="1285860"/>
            <a:ext cx="1071570" cy="292388"/>
          </a:xfrm>
          <a:prstGeom prst="rect">
            <a:avLst/>
          </a:prstGeom>
          <a:noFill/>
        </p:spPr>
        <p:txBody>
          <a:bodyPr wrap="square" rtlCol="0">
            <a:spAutoFit/>
          </a:bodyPr>
          <a:lstStyle/>
          <a:p>
            <a:r>
              <a:rPr lang="en-US" altLang="zh-TW" sz="1300" dirty="0" smtClean="0">
                <a:solidFill>
                  <a:srgbClr val="FF0000"/>
                </a:solidFill>
              </a:rPr>
              <a:t>Term</a:t>
            </a:r>
            <a:endParaRPr lang="zh-TW" altLang="en-US" sz="13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3" presetClass="emph" presetSubtype="2" fill="hold" nodeType="withEffect">
                                  <p:stCondLst>
                                    <p:cond delay="0"/>
                                  </p:stCondLst>
                                  <p:childTnLst>
                                    <p:animClr clrSpc="rgb">
                                      <p:cBhvr override="childStyle">
                                        <p:cTn id="26" dur="500" fill="hold"/>
                                        <p:tgtEl>
                                          <p:spTgt spid="3">
                                            <p:txEl>
                                              <p:pRg st="2" end="2"/>
                                            </p:txEl>
                                          </p:spTgt>
                                        </p:tgtEl>
                                        <p:attrNameLst>
                                          <p:attrName>style.color</p:attrName>
                                        </p:attrNameLst>
                                      </p:cBhvr>
                                      <p:to>
                                        <a:srgbClr val="FF0000"/>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a:t>
            </a:r>
            <a:r>
              <a:rPr lang="en-US" altLang="zh-TW" dirty="0" err="1" smtClean="0"/>
              <a:t>BttModel</a:t>
            </a:r>
            <a:endParaRPr lang="zh-TW" altLang="en-US" dirty="0"/>
          </a:p>
        </p:txBody>
      </p:sp>
      <p:sp>
        <p:nvSpPr>
          <p:cNvPr id="3" name="內容版面配置區 2"/>
          <p:cNvSpPr>
            <a:spLocks noGrp="1"/>
          </p:cNvSpPr>
          <p:nvPr>
            <p:ph idx="1"/>
          </p:nvPr>
        </p:nvSpPr>
        <p:spPr>
          <a:xfrm>
            <a:off x="214282" y="714356"/>
            <a:ext cx="8715436" cy="5248275"/>
          </a:xfrm>
        </p:spPr>
        <p:txBody>
          <a:bodyPr/>
          <a:lstStyle/>
          <a:p>
            <a:pPr>
              <a:buNone/>
            </a:pPr>
            <a:r>
              <a:rPr lang="en-US" altLang="zh-TW" sz="1200" b="0" dirty="0" smtClean="0"/>
              <a:t>void set(float </a:t>
            </a:r>
            <a:r>
              <a:rPr lang="en-US" altLang="zh-TW" sz="1200" b="0" dirty="0" err="1" smtClean="0"/>
              <a:t>hp,float</a:t>
            </a:r>
            <a:r>
              <a:rPr lang="en-US" altLang="zh-TW" sz="1200" b="0" dirty="0" smtClean="0"/>
              <a:t> </a:t>
            </a:r>
            <a:r>
              <a:rPr lang="en-US" altLang="zh-TW" sz="1200" b="0" dirty="0" err="1" smtClean="0"/>
              <a:t>bp,float</a:t>
            </a:r>
            <a:r>
              <a:rPr lang="en-US" altLang="zh-TW" sz="1200" b="0" dirty="0" smtClean="0"/>
              <a:t> </a:t>
            </a:r>
            <a:r>
              <a:rPr lang="en-US" altLang="zh-TW" sz="1200" b="0" dirty="0" err="1" smtClean="0"/>
              <a:t>ep,float</a:t>
            </a:r>
            <a:r>
              <a:rPr lang="en-US" altLang="zh-TW" sz="1200" b="0" dirty="0" smtClean="0"/>
              <a:t> *</a:t>
            </a:r>
            <a:r>
              <a:rPr lang="en-US" altLang="zh-TW" sz="1200" b="0" dirty="0" err="1" smtClean="0"/>
              <a:t>iniNode,float</a:t>
            </a:r>
            <a:r>
              <a:rPr lang="en-US" altLang="zh-TW" sz="1200" b="0" dirty="0" smtClean="0"/>
              <a:t> </a:t>
            </a:r>
            <a:r>
              <a:rPr lang="en-US" altLang="zh-TW" sz="1200" b="0" dirty="0" err="1" smtClean="0"/>
              <a:t>t,float</a:t>
            </a:r>
            <a:r>
              <a:rPr lang="en-US" altLang="zh-TW" sz="1200" b="0" dirty="0" smtClean="0"/>
              <a:t> </a:t>
            </a:r>
            <a:r>
              <a:rPr lang="en-US" altLang="zh-TW" sz="1200" b="0" dirty="0" err="1" smtClean="0"/>
              <a:t>tempM,float</a:t>
            </a:r>
            <a:r>
              <a:rPr lang="en-US" altLang="zh-TW" sz="1200" b="0" dirty="0" smtClean="0"/>
              <a:t> </a:t>
            </a:r>
            <a:r>
              <a:rPr lang="en-US" altLang="zh-TW" sz="1200" b="0" dirty="0" err="1" smtClean="0"/>
              <a:t>sigma,float</a:t>
            </a:r>
            <a:r>
              <a:rPr lang="en-US" altLang="zh-TW" sz="1200" b="0" dirty="0" smtClean="0"/>
              <a:t> r){</a:t>
            </a:r>
          </a:p>
          <a:p>
            <a:pPr>
              <a:buNone/>
            </a:pPr>
            <a:r>
              <a:rPr lang="en-US" altLang="zh-TW" sz="1200" b="0" dirty="0" smtClean="0"/>
              <a:t>	</a:t>
            </a:r>
            <a:r>
              <a:rPr lang="en-US" altLang="zh-TW" sz="1200" b="0" dirty="0" err="1" smtClean="0"/>
              <a:t>hPrice</a:t>
            </a:r>
            <a:r>
              <a:rPr lang="en-US" altLang="zh-TW" sz="1200" b="0" dirty="0" smtClean="0"/>
              <a:t>=hp;	</a:t>
            </a:r>
            <a:r>
              <a:rPr lang="en-US" altLang="zh-TW" sz="1200" b="0" dirty="0" err="1" smtClean="0"/>
              <a:t>lPrice</a:t>
            </a:r>
            <a:r>
              <a:rPr lang="en-US" altLang="zh-TW" sz="1200" b="0" dirty="0" smtClean="0"/>
              <a:t>=</a:t>
            </a:r>
            <a:r>
              <a:rPr lang="en-US" altLang="zh-TW" sz="1200" b="0" dirty="0" err="1" smtClean="0"/>
              <a:t>bp</a:t>
            </a:r>
            <a:r>
              <a:rPr lang="en-US" altLang="zh-TW" sz="1200" b="0" dirty="0" smtClean="0"/>
              <a:t>;   	</a:t>
            </a:r>
            <a:r>
              <a:rPr lang="en-US" altLang="zh-TW" sz="1200" b="0" dirty="0" err="1" smtClean="0"/>
              <a:t>exePrice</a:t>
            </a:r>
            <a:r>
              <a:rPr lang="en-US" altLang="zh-TW" sz="1200" b="0" dirty="0" smtClean="0"/>
              <a:t>=</a:t>
            </a:r>
            <a:r>
              <a:rPr lang="en-US" altLang="zh-TW" sz="1200" b="0" dirty="0" err="1" smtClean="0"/>
              <a:t>ep</a:t>
            </a:r>
            <a:r>
              <a:rPr lang="en-US" altLang="zh-TW" sz="1200" b="0" dirty="0" smtClean="0"/>
              <a:t>;</a:t>
            </a:r>
          </a:p>
          <a:p>
            <a:pPr>
              <a:buNone/>
            </a:pPr>
            <a:r>
              <a:rPr lang="en-US" altLang="zh-TW" sz="1200" b="0" dirty="0" smtClean="0"/>
              <a:t>	sigma=sig;</a:t>
            </a:r>
          </a:p>
          <a:p>
            <a:pPr>
              <a:buNone/>
            </a:pPr>
            <a:r>
              <a:rPr lang="en-US" altLang="zh-TW" sz="1200" b="0" dirty="0" smtClean="0"/>
              <a:t>	</a:t>
            </a:r>
            <a:r>
              <a:rPr lang="en-US" altLang="zh-TW" sz="1200" b="0" dirty="0" err="1" smtClean="0"/>
              <a:t>iniInf</a:t>
            </a:r>
            <a:r>
              <a:rPr lang="en-US" altLang="zh-TW" sz="1200" b="0" dirty="0" smtClean="0"/>
              <a:t>[PRICE]=</a:t>
            </a:r>
            <a:r>
              <a:rPr lang="en-US" altLang="zh-TW" sz="1200" b="0" dirty="0" err="1" smtClean="0"/>
              <a:t>iniNode</a:t>
            </a:r>
            <a:r>
              <a:rPr lang="en-US" altLang="zh-TW" sz="1200" b="0" dirty="0" smtClean="0"/>
              <a:t>[PRICE];</a:t>
            </a:r>
          </a:p>
          <a:p>
            <a:pPr>
              <a:buNone/>
            </a:pPr>
            <a:r>
              <a:rPr lang="en-US" altLang="zh-TW" sz="1200" b="0" dirty="0" smtClean="0"/>
              <a:t>	</a:t>
            </a:r>
            <a:r>
              <a:rPr lang="en-US" altLang="zh-TW" sz="1200" b="0" dirty="0" err="1" smtClean="0"/>
              <a:t>iniInf</a:t>
            </a:r>
            <a:r>
              <a:rPr lang="en-US" altLang="zh-TW" sz="1200" b="0" dirty="0" smtClean="0"/>
              <a:t>[NUM]=</a:t>
            </a:r>
            <a:r>
              <a:rPr lang="en-US" altLang="zh-TW" sz="1200" b="0" dirty="0" err="1" smtClean="0"/>
              <a:t>iniNode</a:t>
            </a:r>
            <a:r>
              <a:rPr lang="en-US" altLang="zh-TW" sz="1200" b="0" dirty="0" smtClean="0"/>
              <a:t>[NUM];</a:t>
            </a:r>
            <a:endParaRPr lang="zh-TW" altLang="en-US" sz="1200" b="0" dirty="0" smtClean="0"/>
          </a:p>
          <a:p>
            <a:pPr>
              <a:buNone/>
            </a:pPr>
            <a:r>
              <a:rPr lang="en-US" altLang="zh-TW" sz="1200" b="0" dirty="0" smtClean="0"/>
              <a:t>	</a:t>
            </a:r>
            <a:r>
              <a:rPr lang="en-US" altLang="zh-TW" sz="1200" b="0" dirty="0" smtClean="0">
                <a:solidFill>
                  <a:srgbClr val="00B050"/>
                </a:solidFill>
              </a:rPr>
              <a:t>/* find the adjusted parameter k, which is the </a:t>
            </a:r>
            <a:r>
              <a:rPr lang="en-US" altLang="zh-TW" sz="1200" b="0" dirty="0" err="1" smtClean="0">
                <a:solidFill>
                  <a:srgbClr val="00B050"/>
                </a:solidFill>
              </a:rPr>
              <a:t>intergral</a:t>
            </a:r>
            <a:r>
              <a:rPr lang="en-US" altLang="zh-TW" sz="1200" b="0" dirty="0" smtClean="0">
                <a:solidFill>
                  <a:srgbClr val="00B050"/>
                </a:solidFill>
              </a:rPr>
              <a:t> interval among log bound prices */</a:t>
            </a:r>
          </a:p>
          <a:p>
            <a:pPr>
              <a:buNone/>
            </a:pPr>
            <a:r>
              <a:rPr lang="en-US" altLang="zh-TW" sz="1200" b="0" dirty="0" smtClean="0"/>
              <a:t>	float h=log(</a:t>
            </a:r>
            <a:r>
              <a:rPr lang="en-US" altLang="zh-TW" sz="1200" b="0" dirty="0" err="1" smtClean="0"/>
              <a:t>hPrice</a:t>
            </a:r>
            <a:r>
              <a:rPr lang="en-US" altLang="zh-TW" sz="1200" b="0" dirty="0" smtClean="0"/>
              <a:t>/</a:t>
            </a:r>
            <a:r>
              <a:rPr lang="en-US" altLang="zh-TW" sz="1200" b="0" dirty="0" err="1" smtClean="0"/>
              <a:t>iniNode</a:t>
            </a:r>
            <a:r>
              <a:rPr lang="en-US" altLang="zh-TW" sz="1200" b="0" dirty="0" smtClean="0"/>
              <a:t>[PRICE]),l=log(</a:t>
            </a:r>
            <a:r>
              <a:rPr lang="en-US" altLang="zh-TW" sz="1200" b="0" dirty="0" err="1" smtClean="0"/>
              <a:t>lPrice</a:t>
            </a:r>
            <a:r>
              <a:rPr lang="en-US" altLang="zh-TW" sz="1200" b="0" dirty="0" smtClean="0"/>
              <a:t>/</a:t>
            </a:r>
            <a:r>
              <a:rPr lang="en-US" altLang="zh-TW" sz="1200" b="0" dirty="0" err="1" smtClean="0"/>
              <a:t>iniNode</a:t>
            </a:r>
            <a:r>
              <a:rPr lang="en-US" altLang="zh-TW" sz="1200" b="0" dirty="0" smtClean="0"/>
              <a:t>[PRICE]);	</a:t>
            </a:r>
            <a:r>
              <a:rPr lang="en-US" altLang="zh-TW" sz="1200" b="0" dirty="0" smtClean="0">
                <a:solidFill>
                  <a:srgbClr val="00B050"/>
                </a:solidFill>
              </a:rPr>
              <a:t>//compute log price</a:t>
            </a:r>
          </a:p>
          <a:p>
            <a:pPr>
              <a:buNone/>
            </a:pPr>
            <a:r>
              <a:rPr lang="en-US" altLang="zh-TW" sz="1200" b="0" dirty="0" smtClean="0"/>
              <a:t>	float </a:t>
            </a:r>
            <a:r>
              <a:rPr lang="en-US" altLang="zh-TW" sz="1200" b="0" dirty="0" err="1" smtClean="0"/>
              <a:t>deltaTau</a:t>
            </a:r>
            <a:r>
              <a:rPr lang="en-US" altLang="zh-TW" sz="1200" b="0" dirty="0" smtClean="0"/>
              <a:t>=t/</a:t>
            </a:r>
            <a:r>
              <a:rPr lang="en-US" altLang="zh-TW" sz="1200" b="0" dirty="0" err="1" smtClean="0"/>
              <a:t>tempM</a:t>
            </a:r>
            <a:r>
              <a:rPr lang="en-US" altLang="zh-TW" sz="1200" b="0" dirty="0" smtClean="0"/>
              <a:t>;</a:t>
            </a:r>
          </a:p>
          <a:p>
            <a:pPr>
              <a:buNone/>
            </a:pPr>
            <a:r>
              <a:rPr lang="en-US" altLang="zh-TW" sz="1200" b="0" dirty="0" smtClean="0"/>
              <a:t>	</a:t>
            </a:r>
            <a:r>
              <a:rPr lang="en-US" altLang="zh-TW" sz="1200" b="0" dirty="0" err="1" smtClean="0"/>
              <a:t>int</a:t>
            </a:r>
            <a:r>
              <a:rPr lang="en-US" altLang="zh-TW" sz="1200" b="0" dirty="0" smtClean="0"/>
              <a:t> k=ceil((h-l)/(2*sigma*</a:t>
            </a:r>
            <a:r>
              <a:rPr lang="en-US" altLang="zh-TW" sz="1200" b="0" dirty="0" err="1" smtClean="0"/>
              <a:t>pow</a:t>
            </a:r>
            <a:r>
              <a:rPr lang="en-US" altLang="zh-TW" sz="1200" b="0" dirty="0" smtClean="0"/>
              <a:t>(deltaTau,0.5F)));	</a:t>
            </a:r>
          </a:p>
          <a:p>
            <a:pPr>
              <a:buNone/>
            </a:pPr>
            <a:r>
              <a:rPr lang="en-US" altLang="zh-TW" sz="1200" b="0" dirty="0" smtClean="0"/>
              <a:t>	</a:t>
            </a:r>
            <a:r>
              <a:rPr lang="en-US" altLang="zh-TW" sz="1200" b="0" dirty="0" smtClean="0">
                <a:solidFill>
                  <a:srgbClr val="00B050"/>
                </a:solidFill>
              </a:rPr>
              <a:t>/* compute the suitable parameters by k, so the bound prices can be reach by tree node */</a:t>
            </a:r>
          </a:p>
          <a:p>
            <a:pPr>
              <a:buNone/>
            </a:pPr>
            <a:r>
              <a:rPr lang="en-US" altLang="zh-TW" sz="1200" b="0" dirty="0" smtClean="0"/>
              <a:t>	</a:t>
            </a:r>
            <a:r>
              <a:rPr lang="en-US" altLang="zh-TW" sz="1200" b="0" dirty="0" err="1" smtClean="0"/>
              <a:t>deltaT</a:t>
            </a:r>
            <a:r>
              <a:rPr lang="en-US" altLang="zh-TW" sz="1200" b="0" dirty="0" smtClean="0"/>
              <a:t>=</a:t>
            </a:r>
            <a:r>
              <a:rPr lang="en-US" altLang="zh-TW" sz="1200" b="0" dirty="0" err="1" smtClean="0"/>
              <a:t>pow</a:t>
            </a:r>
            <a:r>
              <a:rPr lang="en-US" altLang="zh-TW" sz="1200" b="0" dirty="0" smtClean="0"/>
              <a:t>((h-l)/(2*k*sigma),2);</a:t>
            </a:r>
          </a:p>
          <a:p>
            <a:pPr>
              <a:buNone/>
            </a:pPr>
            <a:r>
              <a:rPr lang="en-US" altLang="zh-TW" sz="1200" b="0" dirty="0" smtClean="0"/>
              <a:t>	</a:t>
            </a:r>
            <a:r>
              <a:rPr lang="en-US" altLang="zh-TW" sz="1200" b="0" dirty="0" err="1" smtClean="0"/>
              <a:t>deltaTP</a:t>
            </a:r>
            <a:r>
              <a:rPr lang="en-US" altLang="zh-TW" sz="1200" b="0" dirty="0" smtClean="0"/>
              <a:t>=t-(floor(t/</a:t>
            </a:r>
            <a:r>
              <a:rPr lang="en-US" altLang="zh-TW" sz="1200" b="0" dirty="0" err="1" smtClean="0"/>
              <a:t>deltaT</a:t>
            </a:r>
            <a:r>
              <a:rPr lang="en-US" altLang="zh-TW" sz="1200" b="0" dirty="0" smtClean="0"/>
              <a:t>)-1)*</a:t>
            </a:r>
            <a:r>
              <a:rPr lang="en-US" altLang="zh-TW" sz="1200" b="0" dirty="0" err="1" smtClean="0"/>
              <a:t>deltaT</a:t>
            </a:r>
            <a:r>
              <a:rPr lang="en-US" altLang="zh-TW" sz="1200" b="0" dirty="0" smtClean="0"/>
              <a:t>;</a:t>
            </a:r>
          </a:p>
          <a:p>
            <a:pPr>
              <a:buNone/>
            </a:pPr>
            <a:r>
              <a:rPr lang="en-US" altLang="zh-TW" sz="1200" b="0" dirty="0" smtClean="0"/>
              <a:t>	m=floor(t/</a:t>
            </a:r>
            <a:r>
              <a:rPr lang="en-US" altLang="zh-TW" sz="1200" b="0" dirty="0" err="1" smtClean="0"/>
              <a:t>deltaT</a:t>
            </a:r>
            <a:r>
              <a:rPr lang="en-US" altLang="zh-TW" sz="1200" b="0" dirty="0" smtClean="0"/>
              <a:t>);	 //the new term</a:t>
            </a:r>
            <a:endParaRPr lang="zh-TW" altLang="en-US" sz="1200" b="0" dirty="0" smtClean="0"/>
          </a:p>
          <a:p>
            <a:pPr>
              <a:buNone/>
            </a:pPr>
            <a:r>
              <a:rPr lang="en-US" altLang="zh-TW" sz="1200" b="0" dirty="0" smtClean="0"/>
              <a:t>	</a:t>
            </a:r>
            <a:r>
              <a:rPr lang="en-US" altLang="zh-TW" sz="1200" b="0" dirty="0" smtClean="0">
                <a:solidFill>
                  <a:srgbClr val="00B050"/>
                </a:solidFill>
              </a:rPr>
              <a:t>/* find the log price B, which is closest to μ(</a:t>
            </a:r>
            <a:r>
              <a:rPr lang="en-US" altLang="zh-TW" sz="1200" b="0" dirty="0" err="1" smtClean="0">
                <a:solidFill>
                  <a:srgbClr val="00B050"/>
                </a:solidFill>
              </a:rPr>
              <a:t>Δt</a:t>
            </a:r>
            <a:r>
              <a:rPr lang="en-US" altLang="zh-TW" sz="1200" b="0" dirty="0" smtClean="0">
                <a:solidFill>
                  <a:srgbClr val="00B050"/>
                </a:solidFill>
              </a:rPr>
              <a:t>') */</a:t>
            </a:r>
          </a:p>
          <a:p>
            <a:pPr>
              <a:buNone/>
            </a:pPr>
            <a:r>
              <a:rPr lang="en-US" altLang="zh-TW" sz="1200" b="0" dirty="0" smtClean="0"/>
              <a:t>	</a:t>
            </a:r>
            <a:r>
              <a:rPr lang="en-US" altLang="zh-TW" sz="1200" b="0" dirty="0" err="1" smtClean="0"/>
              <a:t>int</a:t>
            </a:r>
            <a:r>
              <a:rPr lang="en-US" altLang="zh-TW" sz="1200" b="0" dirty="0" smtClean="0"/>
              <a:t> </a:t>
            </a:r>
            <a:r>
              <a:rPr lang="en-US" altLang="zh-TW" sz="1200" b="0" dirty="0" err="1" smtClean="0"/>
              <a:t>i</a:t>
            </a:r>
            <a:r>
              <a:rPr lang="en-US" altLang="zh-TW" sz="1200" b="0" dirty="0" smtClean="0"/>
              <a:t>;			</a:t>
            </a:r>
          </a:p>
          <a:p>
            <a:pPr>
              <a:buNone/>
            </a:pPr>
            <a:r>
              <a:rPr lang="da-DK" altLang="zh-TW" sz="1200" b="0" dirty="0" smtClean="0"/>
              <a:t>	float muTP=(r-pow(sigma,2)/2)*deltaTP;	</a:t>
            </a:r>
            <a:r>
              <a:rPr lang="da-DK" altLang="zh-TW" sz="1200" b="0" dirty="0" smtClean="0">
                <a:solidFill>
                  <a:srgbClr val="00B050"/>
                </a:solidFill>
              </a:rPr>
              <a:t>//μ(Δt')</a:t>
            </a:r>
          </a:p>
          <a:p>
            <a:pPr>
              <a:buNone/>
            </a:pPr>
            <a:r>
              <a:rPr lang="en-US" altLang="zh-TW" sz="1200" b="0" dirty="0" smtClean="0"/>
              <a:t>	float diff=9999999999;	</a:t>
            </a:r>
            <a:r>
              <a:rPr lang="en-US" altLang="zh-TW" sz="1200" b="0" dirty="0" smtClean="0">
                <a:solidFill>
                  <a:srgbClr val="00B050"/>
                </a:solidFill>
              </a:rPr>
              <a:t>//record the shortest interval</a:t>
            </a:r>
          </a:p>
          <a:p>
            <a:pPr>
              <a:buNone/>
            </a:pPr>
            <a:r>
              <a:rPr lang="en-US" altLang="zh-TW" sz="1200" b="0" dirty="0" smtClean="0"/>
              <a:t>	float </a:t>
            </a:r>
            <a:r>
              <a:rPr lang="en-US" altLang="zh-TW" sz="1200" b="0" dirty="0" err="1" smtClean="0"/>
              <a:t>b,temp</a:t>
            </a:r>
            <a:r>
              <a:rPr lang="en-US" altLang="zh-TW" sz="1200" b="0" dirty="0" smtClean="0"/>
              <a:t>;</a:t>
            </a:r>
          </a:p>
          <a:p>
            <a:pPr>
              <a:buNone/>
            </a:pPr>
            <a:r>
              <a:rPr lang="en-US" altLang="zh-TW" sz="1200" b="0" dirty="0" smtClean="0"/>
              <a:t>	for(</a:t>
            </a:r>
            <a:r>
              <a:rPr lang="en-US" altLang="zh-TW" sz="1200" b="0" dirty="0" err="1" smtClean="0"/>
              <a:t>i</a:t>
            </a:r>
            <a:r>
              <a:rPr lang="en-US" altLang="zh-TW" sz="1200" b="0" dirty="0" smtClean="0"/>
              <a:t>=0;i&lt;=2*</a:t>
            </a:r>
            <a:r>
              <a:rPr lang="en-US" altLang="zh-TW" sz="1200" b="0" dirty="0" err="1" smtClean="0"/>
              <a:t>k;i</a:t>
            </a:r>
            <a:r>
              <a:rPr lang="en-US" altLang="zh-TW" sz="1200" b="0" dirty="0" smtClean="0"/>
              <a:t>=i+2){	</a:t>
            </a:r>
            <a:r>
              <a:rPr lang="en-US" altLang="zh-TW" sz="1200" b="0" dirty="0" smtClean="0">
                <a:solidFill>
                  <a:srgbClr val="00B050"/>
                </a:solidFill>
              </a:rPr>
              <a:t>//</a:t>
            </a:r>
            <a:r>
              <a:rPr lang="en-US" altLang="zh-TW" sz="1200" b="0" dirty="0" err="1" smtClean="0">
                <a:solidFill>
                  <a:srgbClr val="00B050"/>
                </a:solidFill>
              </a:rPr>
              <a:t>serch</a:t>
            </a:r>
            <a:r>
              <a:rPr lang="en-US" altLang="zh-TW" sz="1200" b="0" dirty="0" smtClean="0">
                <a:solidFill>
                  <a:srgbClr val="00B050"/>
                </a:solidFill>
              </a:rPr>
              <a:t> the prices between h and l in first term</a:t>
            </a:r>
          </a:p>
          <a:p>
            <a:pPr marL="539750" indent="-254000">
              <a:buNone/>
            </a:pPr>
            <a:r>
              <a:rPr lang="en-US" altLang="zh-TW" sz="1200" b="0" dirty="0" smtClean="0"/>
              <a:t>	</a:t>
            </a:r>
            <a:r>
              <a:rPr lang="en-US" altLang="zh-TW" sz="1200" b="0" dirty="0" smtClean="0">
                <a:solidFill>
                  <a:srgbClr val="00B050"/>
                </a:solidFill>
              </a:rPr>
              <a:t>//if it's even, the prices in first term will be different to ones, which without bound price, in final term </a:t>
            </a:r>
          </a:p>
          <a:p>
            <a:pPr marL="539750" indent="-254000">
              <a:buNone/>
            </a:pPr>
            <a:r>
              <a:rPr lang="en-US" altLang="zh-TW" sz="1200" b="0" dirty="0" smtClean="0"/>
              <a:t>	if(</a:t>
            </a:r>
            <a:r>
              <a:rPr lang="en-US" altLang="zh-TW" sz="1200" b="0" dirty="0" err="1" smtClean="0"/>
              <a:t>i</a:t>
            </a:r>
            <a:r>
              <a:rPr lang="en-US" altLang="zh-TW" sz="1200" b="0" dirty="0" smtClean="0"/>
              <a:t>==0 &amp;&amp; m%2==0)	</a:t>
            </a:r>
          </a:p>
          <a:p>
            <a:pPr marL="719138" indent="-254000">
              <a:buNone/>
            </a:pPr>
            <a:r>
              <a:rPr lang="en-US" altLang="zh-TW" sz="1200" b="0" dirty="0" smtClean="0"/>
              <a:t>	</a:t>
            </a:r>
            <a:r>
              <a:rPr lang="en-US" altLang="zh-TW" sz="1200" b="0" dirty="0" err="1" smtClean="0"/>
              <a:t>i</a:t>
            </a:r>
            <a:r>
              <a:rPr lang="en-US" altLang="zh-TW" sz="1200" b="0" dirty="0" smtClean="0"/>
              <a:t>=1;</a:t>
            </a:r>
          </a:p>
          <a:p>
            <a:pPr marL="536575" indent="-434975" defTabSz="711200">
              <a:buNone/>
            </a:pPr>
            <a:r>
              <a:rPr lang="en-US" altLang="zh-TW" sz="1200" b="0" dirty="0" smtClean="0"/>
              <a:t>	temp=</a:t>
            </a:r>
            <a:r>
              <a:rPr lang="en-US" altLang="zh-TW" sz="1200" b="0" dirty="0" err="1" smtClean="0"/>
              <a:t>l+i</a:t>
            </a:r>
            <a:r>
              <a:rPr lang="en-US" altLang="zh-TW" sz="1200" b="0" dirty="0" smtClean="0"/>
              <a:t>*sigma*</a:t>
            </a:r>
            <a:r>
              <a:rPr lang="en-US" altLang="zh-TW" sz="1200" b="0" dirty="0" err="1" smtClean="0"/>
              <a:t>pow</a:t>
            </a:r>
            <a:r>
              <a:rPr lang="en-US" altLang="zh-TW" sz="1200" b="0" dirty="0" smtClean="0"/>
              <a:t>(deltaT,0.5F);	</a:t>
            </a:r>
            <a:r>
              <a:rPr lang="en-US" altLang="zh-TW" sz="1200" b="0" dirty="0" smtClean="0">
                <a:solidFill>
                  <a:srgbClr val="00B050"/>
                </a:solidFill>
              </a:rPr>
              <a:t>//get every prices, by low price, in first term </a:t>
            </a:r>
          </a:p>
          <a:p>
            <a:pPr marL="536575" indent="-434975" defTabSz="711200">
              <a:buNone/>
            </a:pPr>
            <a:r>
              <a:rPr lang="en-US" altLang="zh-TW" sz="1200" b="0" dirty="0" smtClean="0"/>
              <a:t>	if(abs(temp-</a:t>
            </a:r>
            <a:r>
              <a:rPr lang="en-US" altLang="zh-TW" sz="1200" b="0" dirty="0" err="1" smtClean="0"/>
              <a:t>muTP</a:t>
            </a:r>
            <a:r>
              <a:rPr lang="en-US" altLang="zh-TW" sz="1200" b="0" dirty="0" smtClean="0"/>
              <a:t>)&lt;diff){</a:t>
            </a:r>
            <a:r>
              <a:rPr lang="en-US" altLang="zh-TW" sz="1200" b="0" dirty="0" smtClean="0">
                <a:solidFill>
                  <a:srgbClr val="00B050"/>
                </a:solidFill>
              </a:rPr>
              <a:t>	  //compare with other intervals</a:t>
            </a:r>
          </a:p>
          <a:p>
            <a:pPr marL="711200" indent="-434975" defTabSz="711200">
              <a:buNone/>
            </a:pPr>
            <a:r>
              <a:rPr lang="en-US" altLang="zh-TW" sz="1200" b="0" dirty="0" smtClean="0"/>
              <a:t>	b=temp;</a:t>
            </a:r>
          </a:p>
          <a:p>
            <a:pPr marL="711200" indent="-434975" defTabSz="711200">
              <a:buNone/>
            </a:pPr>
            <a:r>
              <a:rPr lang="en-US" altLang="zh-TW" sz="1200" b="0" dirty="0" smtClean="0"/>
              <a:t>	diff=abs(temp-</a:t>
            </a:r>
            <a:r>
              <a:rPr lang="en-US" altLang="zh-TW" sz="1200" b="0" dirty="0" err="1" smtClean="0"/>
              <a:t>muTP</a:t>
            </a:r>
            <a:r>
              <a:rPr lang="en-US" altLang="zh-TW" sz="1200" b="0" dirty="0" smtClean="0"/>
              <a:t>);</a:t>
            </a:r>
          </a:p>
          <a:p>
            <a:pPr marL="530225" indent="-254000">
              <a:buNone/>
            </a:pPr>
            <a:r>
              <a:rPr lang="zh-TW" altLang="en-US" sz="1200" b="0" dirty="0" smtClean="0"/>
              <a:t>	</a:t>
            </a:r>
            <a:r>
              <a:rPr lang="en-US" altLang="zh-TW" sz="1200" b="0" dirty="0" smtClean="0"/>
              <a:t>}	</a:t>
            </a:r>
          </a:p>
          <a:p>
            <a:pPr>
              <a:buNone/>
            </a:pPr>
            <a:r>
              <a:rPr lang="zh-TW" altLang="en-US" sz="1200" b="0" dirty="0" smtClean="0"/>
              <a:t>	</a:t>
            </a:r>
            <a:r>
              <a:rPr lang="en-US" altLang="zh-TW" sz="1200" b="0" dirty="0" smtClean="0"/>
              <a:t>}</a:t>
            </a:r>
            <a:endParaRPr lang="zh-TW" altLang="en-US" sz="12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14</a:t>
            </a:fld>
            <a:endParaRPr lang="en-US" altLang="zh-TW" dirty="0"/>
          </a:p>
        </p:txBody>
      </p:sp>
      <p:pic>
        <p:nvPicPr>
          <p:cNvPr id="6" name="Picture 2"/>
          <p:cNvPicPr>
            <a:picLocks noChangeAspect="1" noChangeArrowheads="1"/>
          </p:cNvPicPr>
          <p:nvPr/>
        </p:nvPicPr>
        <p:blipFill>
          <a:blip r:embed="rId2" cstate="print"/>
          <a:srcRect/>
          <a:stretch>
            <a:fillRect/>
          </a:stretch>
        </p:blipFill>
        <p:spPr bwMode="auto">
          <a:xfrm>
            <a:off x="5500694" y="1785926"/>
            <a:ext cx="3000396" cy="3818685"/>
          </a:xfrm>
          <a:prstGeom prst="rect">
            <a:avLst/>
          </a:prstGeom>
          <a:noFill/>
          <a:ln w="9525">
            <a:solidFill>
              <a:schemeClr val="tx1">
                <a:lumMod val="60000"/>
                <a:lumOff val="40000"/>
              </a:schemeClr>
            </a:solidFill>
            <a:miter lim="800000"/>
            <a:headEnd/>
            <a:tailEnd/>
          </a:ln>
        </p:spPr>
      </p:pic>
      <p:sp>
        <p:nvSpPr>
          <p:cNvPr id="8" name="右大括弧 7"/>
          <p:cNvSpPr/>
          <p:nvPr/>
        </p:nvSpPr>
        <p:spPr bwMode="auto">
          <a:xfrm>
            <a:off x="8215338" y="2500306"/>
            <a:ext cx="142876" cy="1857388"/>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 name="文字方塊 8"/>
          <p:cNvSpPr txBox="1"/>
          <p:nvPr/>
        </p:nvSpPr>
        <p:spPr>
          <a:xfrm>
            <a:off x="8358214" y="3286124"/>
            <a:ext cx="571504" cy="292388"/>
          </a:xfrm>
          <a:prstGeom prst="rect">
            <a:avLst/>
          </a:prstGeom>
          <a:solidFill>
            <a:schemeClr val="bg1"/>
          </a:solidFill>
          <a:ln>
            <a:solidFill>
              <a:schemeClr val="tx1">
                <a:lumMod val="60000"/>
                <a:lumOff val="40000"/>
              </a:schemeClr>
            </a:solidFill>
          </a:ln>
        </p:spPr>
        <p:txBody>
          <a:bodyPr wrap="square" rtlCol="0">
            <a:spAutoFit/>
          </a:bodyPr>
          <a:lstStyle/>
          <a:p>
            <a:r>
              <a:rPr lang="en-US" altLang="zh-TW" sz="1300" dirty="0" smtClean="0">
                <a:solidFill>
                  <a:srgbClr val="FF0000"/>
                </a:solidFill>
              </a:rPr>
              <a:t>K=4</a:t>
            </a:r>
            <a:endParaRPr lang="zh-TW" altLang="en-US" sz="1300" dirty="0">
              <a:solidFill>
                <a:srgbClr val="FF0000"/>
              </a:solidFill>
            </a:endParaRPr>
          </a:p>
        </p:txBody>
      </p:sp>
      <p:pic>
        <p:nvPicPr>
          <p:cNvPr id="4099" name="Picture 3"/>
          <p:cNvPicPr>
            <a:picLocks noChangeAspect="1" noChangeArrowheads="1"/>
          </p:cNvPicPr>
          <p:nvPr/>
        </p:nvPicPr>
        <p:blipFill>
          <a:blip r:embed="rId3" cstate="print"/>
          <a:srcRect/>
          <a:stretch>
            <a:fillRect/>
          </a:stretch>
        </p:blipFill>
        <p:spPr bwMode="auto">
          <a:xfrm>
            <a:off x="4024317" y="2714620"/>
            <a:ext cx="1190625" cy="476250"/>
          </a:xfrm>
          <a:prstGeom prst="rect">
            <a:avLst/>
          </a:prstGeom>
          <a:noFill/>
          <a:ln w="9525">
            <a:solidFill>
              <a:schemeClr val="tx1">
                <a:lumMod val="60000"/>
                <a:lumOff val="40000"/>
              </a:schemeClr>
            </a:solidFill>
            <a:miter lim="800000"/>
            <a:headEnd/>
            <a:tailEnd/>
          </a:ln>
        </p:spPr>
      </p:pic>
      <p:cxnSp>
        <p:nvCxnSpPr>
          <p:cNvPr id="12" name="直線接點 11"/>
          <p:cNvCxnSpPr/>
          <p:nvPr/>
        </p:nvCxnSpPr>
        <p:spPr bwMode="auto">
          <a:xfrm>
            <a:off x="5500694" y="3557362"/>
            <a:ext cx="3000396" cy="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
        <p:nvSpPr>
          <p:cNvPr id="13" name="文字方塊 12"/>
          <p:cNvSpPr txBox="1"/>
          <p:nvPr/>
        </p:nvSpPr>
        <p:spPr>
          <a:xfrm>
            <a:off x="4929190" y="3357562"/>
            <a:ext cx="857256" cy="292388"/>
          </a:xfrm>
          <a:prstGeom prst="rect">
            <a:avLst/>
          </a:prstGeom>
          <a:noFill/>
        </p:spPr>
        <p:txBody>
          <a:bodyPr wrap="square" rtlCol="0">
            <a:spAutoFit/>
          </a:bodyPr>
          <a:lstStyle/>
          <a:p>
            <a:r>
              <a:rPr lang="en-US" altLang="zh-TW" sz="1300" dirty="0" smtClean="0">
                <a:solidFill>
                  <a:srgbClr val="FF0000"/>
                </a:solidFill>
              </a:rPr>
              <a:t>μ(</a:t>
            </a:r>
            <a:r>
              <a:rPr lang="en-US" altLang="zh-TW" sz="1300" dirty="0" err="1" smtClean="0">
                <a:solidFill>
                  <a:srgbClr val="FF0000"/>
                </a:solidFill>
              </a:rPr>
              <a:t>Δt</a:t>
            </a:r>
            <a:r>
              <a:rPr lang="en-US" altLang="zh-TW" sz="1300" dirty="0" smtClean="0">
                <a:solidFill>
                  <a:srgbClr val="FF0000"/>
                </a:solidFill>
              </a:rPr>
              <a:t>')</a:t>
            </a:r>
            <a:endParaRPr lang="zh-TW" altLang="en-US" sz="1300" dirty="0">
              <a:solidFill>
                <a:srgbClr val="FF0000"/>
              </a:solidFill>
            </a:endParaRPr>
          </a:p>
        </p:txBody>
      </p:sp>
      <p:sp>
        <p:nvSpPr>
          <p:cNvPr id="14" name="文字方塊 13"/>
          <p:cNvSpPr txBox="1"/>
          <p:nvPr/>
        </p:nvSpPr>
        <p:spPr>
          <a:xfrm>
            <a:off x="8358214" y="3289300"/>
            <a:ext cx="785786" cy="292388"/>
          </a:xfrm>
          <a:prstGeom prst="rect">
            <a:avLst/>
          </a:prstGeom>
          <a:solidFill>
            <a:schemeClr val="bg1"/>
          </a:solidFill>
          <a:ln>
            <a:solidFill>
              <a:schemeClr val="tx1">
                <a:lumMod val="60000"/>
                <a:lumOff val="40000"/>
              </a:schemeClr>
            </a:solidFill>
          </a:ln>
        </p:spPr>
        <p:txBody>
          <a:bodyPr wrap="square" rtlCol="0">
            <a:spAutoFit/>
          </a:bodyPr>
          <a:lstStyle/>
          <a:p>
            <a:r>
              <a:rPr lang="en-US" altLang="zh-TW" sz="1300" dirty="0" smtClean="0">
                <a:solidFill>
                  <a:srgbClr val="FF0000"/>
                </a:solidFill>
              </a:rPr>
              <a:t>2K+1</a:t>
            </a:r>
            <a:endParaRPr lang="zh-TW" altLang="en-US" sz="1300" dirty="0">
              <a:solidFill>
                <a:srgbClr val="FF0000"/>
              </a:solidFill>
            </a:endParaRPr>
          </a:p>
        </p:txBody>
      </p:sp>
      <p:sp>
        <p:nvSpPr>
          <p:cNvPr id="16" name="右大括弧 15"/>
          <p:cNvSpPr/>
          <p:nvPr/>
        </p:nvSpPr>
        <p:spPr bwMode="auto">
          <a:xfrm rot="16200000">
            <a:off x="6679421" y="321447"/>
            <a:ext cx="357190" cy="2571768"/>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7" name="文字方塊 16"/>
          <p:cNvSpPr txBox="1"/>
          <p:nvPr/>
        </p:nvSpPr>
        <p:spPr>
          <a:xfrm>
            <a:off x="6572264" y="1142984"/>
            <a:ext cx="1071570" cy="292388"/>
          </a:xfrm>
          <a:prstGeom prst="rect">
            <a:avLst/>
          </a:prstGeom>
          <a:noFill/>
        </p:spPr>
        <p:txBody>
          <a:bodyPr wrap="square" rtlCol="0">
            <a:spAutoFit/>
          </a:bodyPr>
          <a:lstStyle/>
          <a:p>
            <a:r>
              <a:rPr lang="en-US" altLang="zh-TW" sz="1300" dirty="0" smtClean="0">
                <a:solidFill>
                  <a:srgbClr val="FF0000"/>
                </a:solidFill>
              </a:rPr>
              <a:t>even</a:t>
            </a:r>
            <a:endParaRPr lang="zh-TW" altLang="en-US" sz="1300" dirty="0">
              <a:solidFill>
                <a:srgbClr val="FF0000"/>
              </a:solidFill>
            </a:endParaRPr>
          </a:p>
        </p:txBody>
      </p:sp>
      <p:cxnSp>
        <p:nvCxnSpPr>
          <p:cNvPr id="19" name="直線單箭頭接點 18"/>
          <p:cNvCxnSpPr/>
          <p:nvPr/>
        </p:nvCxnSpPr>
        <p:spPr bwMode="auto">
          <a:xfrm rot="5400000" flipH="1" flipV="1">
            <a:off x="5072066" y="3429000"/>
            <a:ext cx="1571636" cy="1588"/>
          </a:xfrm>
          <a:prstGeom prst="straightConnector1">
            <a:avLst/>
          </a:prstGeom>
          <a:solidFill>
            <a:schemeClr val="accent1"/>
          </a:solidFill>
          <a:ln w="28575" cap="flat" cmpd="sng" algn="ctr">
            <a:solidFill>
              <a:srgbClr val="00B050"/>
            </a:solidFill>
            <a:prstDash val="solid"/>
            <a:round/>
            <a:headEnd type="none" w="med" len="med"/>
            <a:tailEnd type="arrow"/>
          </a:ln>
          <a:effectLst/>
        </p:spPr>
      </p:cxnSp>
      <p:sp>
        <p:nvSpPr>
          <p:cNvPr id="20" name="文字方塊 19"/>
          <p:cNvSpPr txBox="1"/>
          <p:nvPr/>
        </p:nvSpPr>
        <p:spPr>
          <a:xfrm>
            <a:off x="2928926" y="5110475"/>
            <a:ext cx="1785950" cy="461665"/>
          </a:xfrm>
          <a:prstGeom prst="rect">
            <a:avLst/>
          </a:prstGeom>
          <a:solidFill>
            <a:schemeClr val="bg1"/>
          </a:solidFill>
          <a:ln>
            <a:solidFill>
              <a:schemeClr val="tx1">
                <a:lumMod val="60000"/>
                <a:lumOff val="40000"/>
              </a:schemeClr>
            </a:solidFill>
          </a:ln>
        </p:spPr>
        <p:txBody>
          <a:bodyPr wrap="square" rtlCol="0">
            <a:spAutoFit/>
          </a:bodyPr>
          <a:lstStyle/>
          <a:p>
            <a:r>
              <a:rPr lang="en-US" altLang="zh-TW" sz="1200" dirty="0" smtClean="0"/>
              <a:t>Even: </a:t>
            </a:r>
            <a:r>
              <a:rPr lang="en-US" altLang="zh-TW" sz="1200" dirty="0" err="1" smtClean="0"/>
              <a:t>i</a:t>
            </a:r>
            <a:r>
              <a:rPr lang="en-US" altLang="zh-TW" sz="1200" dirty="0" smtClean="0"/>
              <a:t>=1,3,5,7,…</a:t>
            </a:r>
          </a:p>
          <a:p>
            <a:r>
              <a:rPr lang="en-US" altLang="zh-TW" sz="1200" dirty="0" smtClean="0"/>
              <a:t>Odd: </a:t>
            </a:r>
            <a:r>
              <a:rPr lang="en-US" altLang="zh-TW" sz="1200" dirty="0" err="1" smtClean="0"/>
              <a:t>i</a:t>
            </a:r>
            <a:r>
              <a:rPr lang="en-US" altLang="zh-TW" sz="1200" dirty="0" smtClean="0"/>
              <a:t>=0,2,4,6,…</a:t>
            </a:r>
            <a:endParaRPr lang="zh-TW" alt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099"/>
                                        </p:tgtEl>
                                      </p:cBhvr>
                                    </p:animEffect>
                                    <p:set>
                                      <p:cBhvr>
                                        <p:cTn id="24" dur="1" fill="hold">
                                          <p:stCondLst>
                                            <p:cond delay="499"/>
                                          </p:stCondLst>
                                        </p:cTn>
                                        <p:tgtEl>
                                          <p:spTgt spid="4099"/>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2"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2" animBg="1"/>
      <p:bldP spid="9" grpId="0" animBg="1"/>
      <p:bldP spid="9" grpId="1" animBg="1"/>
      <p:bldP spid="13" grpId="0"/>
      <p:bldP spid="14" grpId="0" animBg="1"/>
      <p:bldP spid="16" grpId="0" animBg="1"/>
      <p:bldP spid="17"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57158" y="1076325"/>
            <a:ext cx="8572560" cy="5248275"/>
          </a:xfrm>
        </p:spPr>
        <p:txBody>
          <a:bodyPr/>
          <a:lstStyle/>
          <a:p>
            <a:pPr>
              <a:buNone/>
            </a:pPr>
            <a:r>
              <a:rPr lang="en-US" altLang="zh-TW" sz="1400" b="0" dirty="0" smtClean="0">
                <a:solidFill>
                  <a:srgbClr val="00B050"/>
                </a:solidFill>
              </a:rPr>
              <a:t>/* record all prices in BTT */</a:t>
            </a:r>
          </a:p>
          <a:p>
            <a:pPr>
              <a:buNone/>
            </a:pPr>
            <a:r>
              <a:rPr lang="en-US" altLang="zh-TW" sz="1400" b="0" dirty="0" smtClean="0">
                <a:solidFill>
                  <a:srgbClr val="00B050"/>
                </a:solidFill>
              </a:rPr>
              <a:t>//the number of total created prices by BTT(if number of initial nodes more than one, added to the </a:t>
            </a:r>
            <a:r>
              <a:rPr lang="en-US" altLang="zh-TW" sz="1400" b="0" dirty="0" err="1" smtClean="0">
                <a:solidFill>
                  <a:srgbClr val="00B050"/>
                </a:solidFill>
              </a:rPr>
              <a:t>tolNum</a:t>
            </a:r>
            <a:r>
              <a:rPr lang="en-US" altLang="zh-TW" sz="1400" b="0" dirty="0" smtClean="0">
                <a:solidFill>
                  <a:srgbClr val="00B050"/>
                </a:solidFill>
              </a:rPr>
              <a:t>)</a:t>
            </a:r>
          </a:p>
          <a:p>
            <a:pPr>
              <a:buNone/>
            </a:pPr>
            <a:r>
              <a:rPr lang="pt-BR" altLang="zh-TW" sz="1400" b="0" dirty="0" smtClean="0"/>
              <a:t>int tolNum=2*m+3+(iniNode[NUM]-1)*2;	</a:t>
            </a:r>
          </a:p>
          <a:p>
            <a:pPr>
              <a:buNone/>
            </a:pPr>
            <a:r>
              <a:rPr lang="en-US" altLang="zh-TW" sz="1400" b="0" dirty="0" err="1" smtClean="0"/>
              <a:t>int</a:t>
            </a:r>
            <a:r>
              <a:rPr lang="en-US" altLang="zh-TW" sz="1400" b="0" dirty="0" smtClean="0"/>
              <a:t> index=m+1;	</a:t>
            </a:r>
            <a:r>
              <a:rPr lang="en-US" altLang="zh-TW" sz="1400" b="0" dirty="0" smtClean="0">
                <a:solidFill>
                  <a:srgbClr val="00B050"/>
                </a:solidFill>
              </a:rPr>
              <a:t>//the number of intervals between B and the highest log price</a:t>
            </a:r>
          </a:p>
          <a:p>
            <a:pPr>
              <a:buNone/>
            </a:pPr>
            <a:r>
              <a:rPr lang="en-US" altLang="zh-TW" sz="1400" b="0" dirty="0" smtClean="0"/>
              <a:t>for(</a:t>
            </a:r>
            <a:r>
              <a:rPr lang="en-US" altLang="zh-TW" sz="1400" b="0" dirty="0" err="1" smtClean="0"/>
              <a:t>i</a:t>
            </a:r>
            <a:r>
              <a:rPr lang="en-US" altLang="zh-TW" sz="1400" b="0" dirty="0" smtClean="0"/>
              <a:t>=0;i&lt;</a:t>
            </a:r>
            <a:r>
              <a:rPr lang="en-US" altLang="zh-TW" sz="1400" b="0" dirty="0" err="1" smtClean="0"/>
              <a:t>tolNum;i</a:t>
            </a:r>
            <a:r>
              <a:rPr lang="en-US" altLang="zh-TW" sz="1400" b="0" dirty="0" smtClean="0"/>
              <a:t>++){</a:t>
            </a:r>
          </a:p>
          <a:p>
            <a:pPr marL="538163">
              <a:buNone/>
            </a:pPr>
            <a:r>
              <a:rPr lang="en-US" altLang="zh-TW" sz="1400" b="0" dirty="0" smtClean="0">
                <a:solidFill>
                  <a:srgbClr val="00B050"/>
                </a:solidFill>
              </a:rPr>
              <a:t>//compute the log prices and restore them by take exponential</a:t>
            </a:r>
          </a:p>
          <a:p>
            <a:pPr marL="538163">
              <a:buNone/>
            </a:pPr>
            <a:r>
              <a:rPr lang="en-US" altLang="zh-TW" sz="1400" b="0" dirty="0" smtClean="0"/>
              <a:t>s[ALL][</a:t>
            </a:r>
            <a:r>
              <a:rPr lang="en-US" altLang="zh-TW" sz="1400" b="0" dirty="0" err="1" smtClean="0"/>
              <a:t>i</a:t>
            </a:r>
            <a:r>
              <a:rPr lang="en-US" altLang="zh-TW" sz="1400" b="0" dirty="0" smtClean="0"/>
              <a:t>]=exp(</a:t>
            </a:r>
            <a:r>
              <a:rPr lang="en-US" altLang="zh-TW" sz="1400" b="0" dirty="0" err="1" smtClean="0"/>
              <a:t>b+index</a:t>
            </a:r>
            <a:r>
              <a:rPr lang="en-US" altLang="zh-TW" sz="1400" b="0" dirty="0" smtClean="0"/>
              <a:t>*sigma*</a:t>
            </a:r>
            <a:r>
              <a:rPr lang="en-US" altLang="zh-TW" sz="1400" b="0" dirty="0" err="1" smtClean="0"/>
              <a:t>pow</a:t>
            </a:r>
            <a:r>
              <a:rPr lang="en-US" altLang="zh-TW" sz="1400" b="0" dirty="0" smtClean="0"/>
              <a:t>(deltaT,0.5F))*</a:t>
            </a:r>
            <a:r>
              <a:rPr lang="en-US" altLang="zh-TW" sz="1400" b="0" dirty="0" err="1" smtClean="0"/>
              <a:t>iniNode</a:t>
            </a:r>
            <a:r>
              <a:rPr lang="en-US" altLang="zh-TW" sz="1400" b="0" dirty="0" smtClean="0"/>
              <a:t>[PRICE];	</a:t>
            </a:r>
          </a:p>
          <a:p>
            <a:pPr marL="538163">
              <a:buNone/>
            </a:pPr>
            <a:r>
              <a:rPr lang="en-US" altLang="zh-TW" sz="1400" b="0" dirty="0" smtClean="0"/>
              <a:t>index--;</a:t>
            </a:r>
          </a:p>
          <a:p>
            <a:pPr>
              <a:buNone/>
            </a:pPr>
            <a:r>
              <a:rPr lang="en-US" altLang="zh-TW" sz="1400" b="0" dirty="0" smtClean="0"/>
              <a:t>}</a:t>
            </a:r>
          </a:p>
          <a:p>
            <a:pPr>
              <a:buNone/>
            </a:pPr>
            <a:r>
              <a:rPr lang="en-US" altLang="zh-TW" sz="1300" b="0" dirty="0" smtClean="0">
                <a:solidFill>
                  <a:srgbClr val="00B050"/>
                </a:solidFill>
              </a:rPr>
              <a:t>/* record all prices in final term */</a:t>
            </a:r>
          </a:p>
          <a:p>
            <a:pPr>
              <a:buNone/>
            </a:pPr>
            <a:r>
              <a:rPr lang="en-US" altLang="zh-TW" sz="1300" b="0" dirty="0" smtClean="0"/>
              <a:t>index=m+1;	</a:t>
            </a:r>
            <a:r>
              <a:rPr lang="en-US" altLang="zh-TW" sz="1300" b="0" dirty="0" smtClean="0">
                <a:solidFill>
                  <a:srgbClr val="00B050"/>
                </a:solidFill>
              </a:rPr>
              <a:t>//restore the number</a:t>
            </a:r>
          </a:p>
          <a:p>
            <a:pPr>
              <a:buNone/>
            </a:pPr>
            <a:r>
              <a:rPr lang="en-US" altLang="zh-TW" sz="1300" b="0" dirty="0" err="1" smtClean="0"/>
              <a:t>finNum</a:t>
            </a:r>
            <a:r>
              <a:rPr lang="en-US" altLang="zh-TW" sz="1300" b="0" dirty="0" smtClean="0"/>
              <a:t>=0; </a:t>
            </a:r>
            <a:r>
              <a:rPr lang="en-US" altLang="zh-TW" sz="1300" b="0" dirty="0" smtClean="0">
                <a:solidFill>
                  <a:srgbClr val="00B050"/>
                </a:solidFill>
              </a:rPr>
              <a:t>	//record the number of prices in final term</a:t>
            </a:r>
          </a:p>
          <a:p>
            <a:pPr>
              <a:buNone/>
            </a:pPr>
            <a:r>
              <a:rPr lang="en-US" altLang="zh-TW" sz="1300" b="0" dirty="0" err="1" smtClean="0"/>
              <a:t>finInf</a:t>
            </a:r>
            <a:r>
              <a:rPr lang="en-US" altLang="zh-TW" sz="1300" b="0" dirty="0" smtClean="0"/>
              <a:t>[NUM]=0;	</a:t>
            </a:r>
            <a:r>
              <a:rPr lang="en-US" altLang="zh-TW" sz="1300" b="0" dirty="0" smtClean="0">
                <a:solidFill>
                  <a:srgbClr val="00B050"/>
                </a:solidFill>
              </a:rPr>
              <a:t>//record the number of prices, which is under high price, in final term</a:t>
            </a:r>
          </a:p>
          <a:p>
            <a:pPr>
              <a:buNone/>
            </a:pPr>
            <a:r>
              <a:rPr lang="en-US" altLang="zh-TW" sz="1300" b="0" dirty="0" smtClean="0"/>
              <a:t>for(</a:t>
            </a:r>
            <a:r>
              <a:rPr lang="en-US" altLang="zh-TW" sz="1300" b="0" dirty="0" err="1" smtClean="0"/>
              <a:t>i</a:t>
            </a:r>
            <a:r>
              <a:rPr lang="en-US" altLang="zh-TW" sz="1300" b="0" dirty="0" smtClean="0"/>
              <a:t>=0;i&lt;ceil(</a:t>
            </a:r>
            <a:r>
              <a:rPr lang="en-US" altLang="zh-TW" sz="1300" b="0" dirty="0" err="1" smtClean="0"/>
              <a:t>tolNum</a:t>
            </a:r>
            <a:r>
              <a:rPr lang="en-US" altLang="zh-TW" sz="1300" b="0" dirty="0" smtClean="0"/>
              <a:t>/2.0);</a:t>
            </a:r>
            <a:r>
              <a:rPr lang="en-US" altLang="zh-TW" sz="1300" b="0" dirty="0" err="1" smtClean="0"/>
              <a:t>i</a:t>
            </a:r>
            <a:r>
              <a:rPr lang="en-US" altLang="zh-TW" sz="1300" b="0" dirty="0" smtClean="0"/>
              <a:t>++){</a:t>
            </a:r>
          </a:p>
          <a:p>
            <a:pPr marL="533400">
              <a:buNone/>
            </a:pPr>
            <a:r>
              <a:rPr lang="en-US" altLang="zh-TW" sz="1300" b="0" dirty="0" smtClean="0"/>
              <a:t>s[FIN][</a:t>
            </a:r>
            <a:r>
              <a:rPr lang="en-US" altLang="zh-TW" sz="1300" b="0" dirty="0" err="1" smtClean="0"/>
              <a:t>i</a:t>
            </a:r>
            <a:r>
              <a:rPr lang="en-US" altLang="zh-TW" sz="1300" b="0" dirty="0" smtClean="0"/>
              <a:t>]=exp(</a:t>
            </a:r>
            <a:r>
              <a:rPr lang="en-US" altLang="zh-TW" sz="1300" b="0" dirty="0" err="1" smtClean="0"/>
              <a:t>b+index</a:t>
            </a:r>
            <a:r>
              <a:rPr lang="en-US" altLang="zh-TW" sz="1300" b="0" dirty="0" smtClean="0"/>
              <a:t>*sigma*</a:t>
            </a:r>
            <a:r>
              <a:rPr lang="en-US" altLang="zh-TW" sz="1300" b="0" dirty="0" err="1" smtClean="0"/>
              <a:t>pow</a:t>
            </a:r>
            <a:r>
              <a:rPr lang="en-US" altLang="zh-TW" sz="1300" b="0" dirty="0" smtClean="0"/>
              <a:t>(deltaT,0.5F))*</a:t>
            </a:r>
            <a:r>
              <a:rPr lang="en-US" altLang="zh-TW" sz="1300" b="0" dirty="0" err="1" smtClean="0"/>
              <a:t>iniNode</a:t>
            </a:r>
            <a:r>
              <a:rPr lang="en-US" altLang="zh-TW" sz="1300" b="0" dirty="0" smtClean="0"/>
              <a:t>[PRICE];</a:t>
            </a:r>
          </a:p>
          <a:p>
            <a:pPr marL="533400">
              <a:buNone/>
            </a:pPr>
            <a:r>
              <a:rPr lang="en-US" altLang="zh-TW" sz="1300" b="0" dirty="0" smtClean="0"/>
              <a:t>index=index-2;</a:t>
            </a:r>
          </a:p>
          <a:p>
            <a:pPr marL="533400">
              <a:buNone/>
            </a:pPr>
            <a:r>
              <a:rPr lang="en-US" altLang="zh-TW" sz="1300" b="0" dirty="0" err="1" smtClean="0"/>
              <a:t>finNum</a:t>
            </a:r>
            <a:r>
              <a:rPr lang="en-US" altLang="zh-TW" sz="1300" b="0" dirty="0" smtClean="0"/>
              <a:t>++;</a:t>
            </a:r>
          </a:p>
          <a:p>
            <a:pPr marL="533400">
              <a:buNone/>
            </a:pPr>
            <a:r>
              <a:rPr lang="en-US" altLang="zh-TW" sz="1300" b="0" dirty="0" smtClean="0"/>
              <a:t>if(s[FIN][</a:t>
            </a:r>
            <a:r>
              <a:rPr lang="en-US" altLang="zh-TW" sz="1300" b="0" dirty="0" err="1" smtClean="0"/>
              <a:t>i</a:t>
            </a:r>
            <a:r>
              <a:rPr lang="en-US" altLang="zh-TW" sz="1300" b="0" dirty="0" smtClean="0"/>
              <a:t>]&lt;</a:t>
            </a:r>
            <a:r>
              <a:rPr lang="en-US" altLang="zh-TW" sz="1300" b="0" dirty="0" err="1" smtClean="0"/>
              <a:t>hPrice</a:t>
            </a:r>
            <a:r>
              <a:rPr lang="en-US" altLang="zh-TW" sz="1300" b="0" dirty="0" smtClean="0"/>
              <a:t>)</a:t>
            </a:r>
          </a:p>
          <a:p>
            <a:pPr marL="723900">
              <a:buNone/>
            </a:pPr>
            <a:r>
              <a:rPr lang="en-US" altLang="zh-TW" sz="1300" b="0" dirty="0" err="1" smtClean="0"/>
              <a:t>finInf</a:t>
            </a:r>
            <a:r>
              <a:rPr lang="en-US" altLang="zh-TW" sz="1300" b="0" dirty="0" smtClean="0"/>
              <a:t>[NUM]++;</a:t>
            </a:r>
          </a:p>
          <a:p>
            <a:pPr>
              <a:buNone/>
            </a:pPr>
            <a:r>
              <a:rPr lang="en-US" altLang="zh-TW" sz="1300" b="0" dirty="0" smtClean="0"/>
              <a:t>}</a:t>
            </a:r>
          </a:p>
        </p:txBody>
      </p:sp>
      <p:pic>
        <p:nvPicPr>
          <p:cNvPr id="98" name="Picture 2"/>
          <p:cNvPicPr>
            <a:picLocks noChangeAspect="1" noChangeArrowheads="1"/>
          </p:cNvPicPr>
          <p:nvPr/>
        </p:nvPicPr>
        <p:blipFill>
          <a:blip r:embed="rId2" cstate="print"/>
          <a:srcRect/>
          <a:stretch>
            <a:fillRect/>
          </a:stretch>
        </p:blipFill>
        <p:spPr bwMode="auto">
          <a:xfrm>
            <a:off x="4572000" y="785794"/>
            <a:ext cx="3000396" cy="3818685"/>
          </a:xfrm>
          <a:prstGeom prst="rect">
            <a:avLst/>
          </a:prstGeom>
          <a:noFill/>
          <a:ln w="9525">
            <a:solidFill>
              <a:schemeClr val="tx1">
                <a:lumMod val="60000"/>
                <a:lumOff val="40000"/>
              </a:schemeClr>
            </a:solidFill>
            <a:miter lim="800000"/>
            <a:headEnd/>
            <a:tailEnd/>
          </a:ln>
        </p:spPr>
      </p:pic>
      <p:sp>
        <p:nvSpPr>
          <p:cNvPr id="2" name="標題 1"/>
          <p:cNvSpPr>
            <a:spLocks noGrp="1"/>
          </p:cNvSpPr>
          <p:nvPr>
            <p:ph type="title"/>
          </p:nvPr>
        </p:nvSpPr>
        <p:spPr/>
        <p:txBody>
          <a:bodyPr/>
          <a:lstStyle/>
          <a:p>
            <a:r>
              <a:rPr lang="en-US" altLang="zh-TW" dirty="0" smtClean="0"/>
              <a:t>Pricing Program</a:t>
            </a:r>
            <a:endParaRPr lang="zh-TW" altLang="en-US"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15</a:t>
            </a:fld>
            <a:endParaRPr lang="en-US" altLang="zh-TW"/>
          </a:p>
        </p:txBody>
      </p:sp>
      <p:cxnSp>
        <p:nvCxnSpPr>
          <p:cNvPr id="100" name="直線接點 99"/>
          <p:cNvCxnSpPr/>
          <p:nvPr/>
        </p:nvCxnSpPr>
        <p:spPr bwMode="auto">
          <a:xfrm>
            <a:off x="4643438" y="2643182"/>
            <a:ext cx="271464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102" name="文字方塊 101"/>
          <p:cNvSpPr txBox="1"/>
          <p:nvPr/>
        </p:nvSpPr>
        <p:spPr>
          <a:xfrm>
            <a:off x="4572000" y="1000108"/>
            <a:ext cx="857256" cy="323165"/>
          </a:xfrm>
          <a:prstGeom prst="rect">
            <a:avLst/>
          </a:prstGeom>
          <a:noFill/>
        </p:spPr>
        <p:txBody>
          <a:bodyPr wrap="square" rtlCol="0">
            <a:spAutoFit/>
          </a:bodyPr>
          <a:lstStyle/>
          <a:p>
            <a:r>
              <a:rPr lang="en-US" altLang="zh-TW" sz="1500" dirty="0" smtClean="0">
                <a:solidFill>
                  <a:srgbClr val="FF0000"/>
                </a:solidFill>
              </a:rPr>
              <a:t>M=6</a:t>
            </a:r>
            <a:endParaRPr lang="zh-TW" altLang="en-US" sz="1500" dirty="0">
              <a:solidFill>
                <a:srgbClr val="FF0000"/>
              </a:solidFill>
            </a:endParaRPr>
          </a:p>
        </p:txBody>
      </p:sp>
      <p:sp>
        <p:nvSpPr>
          <p:cNvPr id="106" name="矩形 105"/>
          <p:cNvSpPr/>
          <p:nvPr/>
        </p:nvSpPr>
        <p:spPr bwMode="auto">
          <a:xfrm>
            <a:off x="5572132" y="1071546"/>
            <a:ext cx="1714512" cy="107157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7" name="文字方塊 106"/>
          <p:cNvSpPr txBox="1"/>
          <p:nvPr/>
        </p:nvSpPr>
        <p:spPr>
          <a:xfrm>
            <a:off x="7286644" y="1428736"/>
            <a:ext cx="1000132" cy="369332"/>
          </a:xfrm>
          <a:prstGeom prst="rect">
            <a:avLst/>
          </a:prstGeom>
          <a:noFill/>
        </p:spPr>
        <p:txBody>
          <a:bodyPr wrap="square" rtlCol="0">
            <a:spAutoFit/>
          </a:bodyPr>
          <a:lstStyle/>
          <a:p>
            <a:r>
              <a:rPr lang="en-US" altLang="zh-TW" dirty="0" smtClean="0">
                <a:solidFill>
                  <a:srgbClr val="FF0000"/>
                </a:solidFill>
              </a:rPr>
              <a:t>M-1</a:t>
            </a:r>
            <a:endParaRPr lang="zh-TW" altLang="en-US" dirty="0">
              <a:solidFill>
                <a:srgbClr val="FF0000"/>
              </a:solidFill>
            </a:endParaRPr>
          </a:p>
        </p:txBody>
      </p:sp>
      <p:sp>
        <p:nvSpPr>
          <p:cNvPr id="108" name="矩形 107"/>
          <p:cNvSpPr/>
          <p:nvPr/>
        </p:nvSpPr>
        <p:spPr bwMode="auto">
          <a:xfrm>
            <a:off x="5072066" y="2071678"/>
            <a:ext cx="357190" cy="5000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9" name="文字方塊 108"/>
          <p:cNvSpPr txBox="1"/>
          <p:nvPr/>
        </p:nvSpPr>
        <p:spPr>
          <a:xfrm>
            <a:off x="4714876" y="2000240"/>
            <a:ext cx="500066" cy="369332"/>
          </a:xfrm>
          <a:prstGeom prst="rect">
            <a:avLst/>
          </a:prstGeom>
          <a:noFill/>
        </p:spPr>
        <p:txBody>
          <a:bodyPr wrap="square" rtlCol="0">
            <a:spAutoFit/>
          </a:bodyPr>
          <a:lstStyle/>
          <a:p>
            <a:r>
              <a:rPr lang="en-US" altLang="zh-TW" dirty="0" smtClean="0">
                <a:solidFill>
                  <a:srgbClr val="FF0000"/>
                </a:solidFill>
              </a:rPr>
              <a:t>2</a:t>
            </a:r>
            <a:endParaRPr lang="zh-TW" altLang="en-US" dirty="0">
              <a:solidFill>
                <a:srgbClr val="FF0000"/>
              </a:solidFill>
            </a:endParaRPr>
          </a:p>
        </p:txBody>
      </p:sp>
      <p:sp>
        <p:nvSpPr>
          <p:cNvPr id="111" name="文字方塊 110"/>
          <p:cNvSpPr txBox="1"/>
          <p:nvPr/>
        </p:nvSpPr>
        <p:spPr>
          <a:xfrm>
            <a:off x="5143504" y="3143248"/>
            <a:ext cx="2428892" cy="369332"/>
          </a:xfrm>
          <a:prstGeom prst="rect">
            <a:avLst/>
          </a:prstGeom>
          <a:solidFill>
            <a:schemeClr val="bg1"/>
          </a:solidFill>
          <a:ln>
            <a:solidFill>
              <a:srgbClr val="FF0000"/>
            </a:solidFill>
          </a:ln>
        </p:spPr>
        <p:txBody>
          <a:bodyPr wrap="square" rtlCol="0">
            <a:spAutoFit/>
          </a:bodyPr>
          <a:lstStyle/>
          <a:p>
            <a:r>
              <a:rPr lang="en-US" altLang="zh-TW" dirty="0" smtClean="0">
                <a:solidFill>
                  <a:srgbClr val="FF0000"/>
                </a:solidFill>
              </a:rPr>
              <a:t>(M+1)*2+1=2M+3</a:t>
            </a:r>
            <a:endParaRPr lang="zh-TW" altLang="en-US" dirty="0">
              <a:solidFill>
                <a:srgbClr val="FF0000"/>
              </a:solidFill>
            </a:endParaRPr>
          </a:p>
        </p:txBody>
      </p:sp>
      <p:sp>
        <p:nvSpPr>
          <p:cNvPr id="113" name="橢圓 112"/>
          <p:cNvSpPr/>
          <p:nvPr/>
        </p:nvSpPr>
        <p:spPr bwMode="auto">
          <a:xfrm>
            <a:off x="4586514" y="3071810"/>
            <a:ext cx="142876" cy="1428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15" name="直線接點 114"/>
          <p:cNvCxnSpPr/>
          <p:nvPr/>
        </p:nvCxnSpPr>
        <p:spPr bwMode="auto">
          <a:xfrm flipV="1">
            <a:off x="4714876" y="2714620"/>
            <a:ext cx="428628" cy="35719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17" name="直線接點 116"/>
          <p:cNvCxnSpPr>
            <a:stCxn id="113" idx="6"/>
          </p:cNvCxnSpPr>
          <p:nvPr/>
        </p:nvCxnSpPr>
        <p:spPr bwMode="auto">
          <a:xfrm flipV="1">
            <a:off x="4729390" y="3071810"/>
            <a:ext cx="485552" cy="7143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19" name="直線接點 118"/>
          <p:cNvCxnSpPr/>
          <p:nvPr/>
        </p:nvCxnSpPr>
        <p:spPr bwMode="auto">
          <a:xfrm rot="10800000" flipH="1" flipV="1">
            <a:off x="4586514" y="3143247"/>
            <a:ext cx="628428" cy="42862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2" name="直線接點 121"/>
          <p:cNvCxnSpPr/>
          <p:nvPr/>
        </p:nvCxnSpPr>
        <p:spPr bwMode="auto">
          <a:xfrm>
            <a:off x="5286380" y="3643314"/>
            <a:ext cx="357190" cy="14287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4" name="直線接點 123"/>
          <p:cNvCxnSpPr/>
          <p:nvPr/>
        </p:nvCxnSpPr>
        <p:spPr bwMode="auto">
          <a:xfrm>
            <a:off x="5643570" y="3786190"/>
            <a:ext cx="428628" cy="285752"/>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6" name="直線接點 125"/>
          <p:cNvCxnSpPr/>
          <p:nvPr/>
        </p:nvCxnSpPr>
        <p:spPr bwMode="auto">
          <a:xfrm>
            <a:off x="6072198" y="4071942"/>
            <a:ext cx="357190" cy="142876"/>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28" name="直線接點 127"/>
          <p:cNvCxnSpPr/>
          <p:nvPr/>
        </p:nvCxnSpPr>
        <p:spPr bwMode="auto">
          <a:xfrm>
            <a:off x="6500826" y="4214818"/>
            <a:ext cx="357190" cy="214314"/>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130" name="直線接點 129"/>
          <p:cNvCxnSpPr/>
          <p:nvPr/>
        </p:nvCxnSpPr>
        <p:spPr bwMode="auto">
          <a:xfrm>
            <a:off x="6858016" y="4429132"/>
            <a:ext cx="357190" cy="21431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1" name="橢圓 130"/>
          <p:cNvSpPr/>
          <p:nvPr/>
        </p:nvSpPr>
        <p:spPr bwMode="auto">
          <a:xfrm>
            <a:off x="5602612" y="3737612"/>
            <a:ext cx="142876" cy="1428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2" name="橢圓 131"/>
          <p:cNvSpPr/>
          <p:nvPr/>
        </p:nvSpPr>
        <p:spPr bwMode="auto">
          <a:xfrm>
            <a:off x="5993140" y="3970024"/>
            <a:ext cx="142876" cy="1428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3" name="橢圓 132"/>
          <p:cNvSpPr/>
          <p:nvPr/>
        </p:nvSpPr>
        <p:spPr bwMode="auto">
          <a:xfrm>
            <a:off x="6396050" y="4135760"/>
            <a:ext cx="142876" cy="1428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4" name="橢圓 133"/>
          <p:cNvSpPr/>
          <p:nvPr/>
        </p:nvSpPr>
        <p:spPr bwMode="auto">
          <a:xfrm>
            <a:off x="6778958" y="4357694"/>
            <a:ext cx="142876" cy="1428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5" name="橢圓 134"/>
          <p:cNvSpPr/>
          <p:nvPr/>
        </p:nvSpPr>
        <p:spPr bwMode="auto">
          <a:xfrm>
            <a:off x="7143768" y="4572008"/>
            <a:ext cx="142876" cy="142876"/>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7" name="矩形 136"/>
          <p:cNvSpPr/>
          <p:nvPr/>
        </p:nvSpPr>
        <p:spPr bwMode="auto">
          <a:xfrm>
            <a:off x="7072330" y="4286256"/>
            <a:ext cx="285752" cy="5000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0" name="文字方塊 139"/>
          <p:cNvSpPr txBox="1"/>
          <p:nvPr/>
        </p:nvSpPr>
        <p:spPr>
          <a:xfrm>
            <a:off x="7215206" y="882632"/>
            <a:ext cx="785818" cy="369332"/>
          </a:xfrm>
          <a:prstGeom prst="rect">
            <a:avLst/>
          </a:prstGeom>
          <a:noFill/>
        </p:spPr>
        <p:txBody>
          <a:bodyPr wrap="square" rtlCol="0">
            <a:spAutoFit/>
          </a:bodyPr>
          <a:lstStyle/>
          <a:p>
            <a:r>
              <a:rPr lang="en-US" altLang="zh-TW" dirty="0" smtClean="0">
                <a:solidFill>
                  <a:schemeClr val="accent4">
                    <a:lumMod val="75000"/>
                    <a:lumOff val="25000"/>
                  </a:schemeClr>
                </a:solidFill>
              </a:rPr>
              <a:t>M+1</a:t>
            </a:r>
            <a:endParaRPr lang="zh-TW" altLang="en-US" dirty="0">
              <a:solidFill>
                <a:schemeClr val="accent4">
                  <a:lumMod val="75000"/>
                  <a:lumOff val="25000"/>
                </a:schemeClr>
              </a:solidFill>
            </a:endParaRPr>
          </a:p>
        </p:txBody>
      </p:sp>
      <p:sp>
        <p:nvSpPr>
          <p:cNvPr id="141" name="文字方塊 140"/>
          <p:cNvSpPr txBox="1"/>
          <p:nvPr/>
        </p:nvSpPr>
        <p:spPr>
          <a:xfrm>
            <a:off x="7358082" y="2444744"/>
            <a:ext cx="357190" cy="369332"/>
          </a:xfrm>
          <a:prstGeom prst="rect">
            <a:avLst/>
          </a:prstGeom>
          <a:noFill/>
        </p:spPr>
        <p:txBody>
          <a:bodyPr wrap="square" rtlCol="0">
            <a:spAutoFit/>
          </a:bodyPr>
          <a:lstStyle/>
          <a:p>
            <a:r>
              <a:rPr lang="en-US" altLang="zh-TW" dirty="0" smtClean="0">
                <a:solidFill>
                  <a:schemeClr val="accent4">
                    <a:lumMod val="75000"/>
                    <a:lumOff val="25000"/>
                  </a:schemeClr>
                </a:solidFill>
              </a:rPr>
              <a:t>0</a:t>
            </a:r>
            <a:endParaRPr lang="zh-TW" altLang="en-US" dirty="0">
              <a:solidFill>
                <a:schemeClr val="accent4">
                  <a:lumMod val="75000"/>
                  <a:lumOff val="25000"/>
                </a:schemeClr>
              </a:solidFill>
            </a:endParaRPr>
          </a:p>
        </p:txBody>
      </p:sp>
      <p:sp>
        <p:nvSpPr>
          <p:cNvPr id="142" name="矩形 141"/>
          <p:cNvSpPr/>
          <p:nvPr/>
        </p:nvSpPr>
        <p:spPr bwMode="auto">
          <a:xfrm>
            <a:off x="7000892" y="1000108"/>
            <a:ext cx="428628" cy="107157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44" name="直線接點 143"/>
          <p:cNvCxnSpPr/>
          <p:nvPr/>
        </p:nvCxnSpPr>
        <p:spPr bwMode="auto">
          <a:xfrm>
            <a:off x="1285852" y="4786322"/>
            <a:ext cx="1285884" cy="0"/>
          </a:xfrm>
          <a:prstGeom prst="line">
            <a:avLst/>
          </a:prstGeom>
          <a:solidFill>
            <a:schemeClr val="accent1"/>
          </a:solidFill>
          <a:ln w="9525"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fade">
                                      <p:cBhvr>
                                        <p:cTn id="10" dur="500"/>
                                        <p:tgtEl>
                                          <p:spTgt spid="10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500"/>
                                        <p:tgtEl>
                                          <p:spTgt spid="10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animEffect transition="in" filter="fade">
                                      <p:cBhvr>
                                        <p:cTn id="21" dur="500"/>
                                        <p:tgtEl>
                                          <p:spTgt spid="10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6"/>
                                        </p:tgtEl>
                                        <p:attrNameLst>
                                          <p:attrName>style.visibility</p:attrName>
                                        </p:attrNameLst>
                                      </p:cBhvr>
                                      <p:to>
                                        <p:strVal val="visible"/>
                                      </p:to>
                                    </p:set>
                                    <p:animEffect transition="in" filter="fade">
                                      <p:cBhvr>
                                        <p:cTn id="26" dur="500"/>
                                        <p:tgtEl>
                                          <p:spTgt spid="10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500"/>
                                        <p:tgtEl>
                                          <p:spTgt spid="10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500"/>
                                        <p:tgtEl>
                                          <p:spTgt spid="1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00"/>
                                        </p:tgtEl>
                                      </p:cBhvr>
                                    </p:animEffect>
                                    <p:set>
                                      <p:cBhvr>
                                        <p:cTn id="39" dur="1" fill="hold">
                                          <p:stCondLst>
                                            <p:cond delay="499"/>
                                          </p:stCondLst>
                                        </p:cTn>
                                        <p:tgtEl>
                                          <p:spTgt spid="100"/>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02"/>
                                        </p:tgtEl>
                                      </p:cBhvr>
                                    </p:animEffect>
                                    <p:set>
                                      <p:cBhvr>
                                        <p:cTn id="42" dur="1" fill="hold">
                                          <p:stCondLst>
                                            <p:cond delay="499"/>
                                          </p:stCondLst>
                                        </p:cTn>
                                        <p:tgtEl>
                                          <p:spTgt spid="102"/>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06"/>
                                        </p:tgtEl>
                                      </p:cBhvr>
                                    </p:animEffect>
                                    <p:set>
                                      <p:cBhvr>
                                        <p:cTn id="45" dur="1" fill="hold">
                                          <p:stCondLst>
                                            <p:cond delay="499"/>
                                          </p:stCondLst>
                                        </p:cTn>
                                        <p:tgtEl>
                                          <p:spTgt spid="10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8"/>
                                        </p:tgtEl>
                                      </p:cBhvr>
                                    </p:animEffect>
                                    <p:set>
                                      <p:cBhvr>
                                        <p:cTn id="48" dur="1" fill="hold">
                                          <p:stCondLst>
                                            <p:cond delay="499"/>
                                          </p:stCondLst>
                                        </p:cTn>
                                        <p:tgtEl>
                                          <p:spTgt spid="10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107"/>
                                        </p:tgtEl>
                                      </p:cBhvr>
                                    </p:animEffect>
                                    <p:set>
                                      <p:cBhvr>
                                        <p:cTn id="51" dur="1" fill="hold">
                                          <p:stCondLst>
                                            <p:cond delay="499"/>
                                          </p:stCondLst>
                                        </p:cTn>
                                        <p:tgtEl>
                                          <p:spTgt spid="10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9"/>
                                        </p:tgtEl>
                                      </p:cBhvr>
                                    </p:animEffect>
                                    <p:set>
                                      <p:cBhvr>
                                        <p:cTn id="54" dur="1" fill="hold">
                                          <p:stCondLst>
                                            <p:cond delay="499"/>
                                          </p:stCondLst>
                                        </p:cTn>
                                        <p:tgtEl>
                                          <p:spTgt spid="109"/>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11"/>
                                        </p:tgtEl>
                                      </p:cBhvr>
                                    </p:animEffect>
                                    <p:set>
                                      <p:cBhvr>
                                        <p:cTn id="57" dur="1" fill="hold">
                                          <p:stCondLst>
                                            <p:cond delay="499"/>
                                          </p:stCondLst>
                                        </p:cTn>
                                        <p:tgtEl>
                                          <p:spTgt spid="111"/>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13"/>
                                        </p:tgtEl>
                                        <p:attrNameLst>
                                          <p:attrName>style.visibility</p:attrName>
                                        </p:attrNameLst>
                                      </p:cBhvr>
                                      <p:to>
                                        <p:strVal val="visible"/>
                                      </p:to>
                                    </p:set>
                                    <p:animEffect transition="in" filter="fade">
                                      <p:cBhvr>
                                        <p:cTn id="60" dur="500"/>
                                        <p:tgtEl>
                                          <p:spTgt spid="113"/>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115"/>
                                        </p:tgtEl>
                                        <p:attrNameLst>
                                          <p:attrName>style.visibility</p:attrName>
                                        </p:attrNameLst>
                                      </p:cBhvr>
                                      <p:to>
                                        <p:strVal val="visible"/>
                                      </p:to>
                                    </p:set>
                                    <p:anim calcmode="lin" valueType="num">
                                      <p:cBhvr>
                                        <p:cTn id="65" dur="500" fill="hold"/>
                                        <p:tgtEl>
                                          <p:spTgt spid="115"/>
                                        </p:tgtEl>
                                        <p:attrNameLst>
                                          <p:attrName>ppt_w</p:attrName>
                                        </p:attrNameLst>
                                      </p:cBhvr>
                                      <p:tavLst>
                                        <p:tav tm="0">
                                          <p:val>
                                            <p:strVal val="#ppt_w*0.70"/>
                                          </p:val>
                                        </p:tav>
                                        <p:tav tm="100000">
                                          <p:val>
                                            <p:strVal val="#ppt_w"/>
                                          </p:val>
                                        </p:tav>
                                      </p:tavLst>
                                    </p:anim>
                                    <p:anim calcmode="lin" valueType="num">
                                      <p:cBhvr>
                                        <p:cTn id="66" dur="500" fill="hold"/>
                                        <p:tgtEl>
                                          <p:spTgt spid="115"/>
                                        </p:tgtEl>
                                        <p:attrNameLst>
                                          <p:attrName>ppt_h</p:attrName>
                                        </p:attrNameLst>
                                      </p:cBhvr>
                                      <p:tavLst>
                                        <p:tav tm="0">
                                          <p:val>
                                            <p:strVal val="#ppt_h"/>
                                          </p:val>
                                        </p:tav>
                                        <p:tav tm="100000">
                                          <p:val>
                                            <p:strVal val="#ppt_h"/>
                                          </p:val>
                                        </p:tav>
                                      </p:tavLst>
                                    </p:anim>
                                    <p:animEffect transition="in" filter="fade">
                                      <p:cBhvr>
                                        <p:cTn id="67" dur="500"/>
                                        <p:tgtEl>
                                          <p:spTgt spid="115"/>
                                        </p:tgtEl>
                                      </p:cBhvr>
                                    </p:animEffect>
                                  </p:childTnLst>
                                </p:cTn>
                              </p:par>
                              <p:par>
                                <p:cTn id="68" presetID="55" presetClass="entr" presetSubtype="0" fill="hold" nodeType="withEffect">
                                  <p:stCondLst>
                                    <p:cond delay="0"/>
                                  </p:stCondLst>
                                  <p:childTnLst>
                                    <p:set>
                                      <p:cBhvr>
                                        <p:cTn id="69" dur="1" fill="hold">
                                          <p:stCondLst>
                                            <p:cond delay="0"/>
                                          </p:stCondLst>
                                        </p:cTn>
                                        <p:tgtEl>
                                          <p:spTgt spid="117"/>
                                        </p:tgtEl>
                                        <p:attrNameLst>
                                          <p:attrName>style.visibility</p:attrName>
                                        </p:attrNameLst>
                                      </p:cBhvr>
                                      <p:to>
                                        <p:strVal val="visible"/>
                                      </p:to>
                                    </p:set>
                                    <p:anim calcmode="lin" valueType="num">
                                      <p:cBhvr>
                                        <p:cTn id="70" dur="500" fill="hold"/>
                                        <p:tgtEl>
                                          <p:spTgt spid="117"/>
                                        </p:tgtEl>
                                        <p:attrNameLst>
                                          <p:attrName>ppt_w</p:attrName>
                                        </p:attrNameLst>
                                      </p:cBhvr>
                                      <p:tavLst>
                                        <p:tav tm="0">
                                          <p:val>
                                            <p:strVal val="#ppt_w*0.70"/>
                                          </p:val>
                                        </p:tav>
                                        <p:tav tm="100000">
                                          <p:val>
                                            <p:strVal val="#ppt_w"/>
                                          </p:val>
                                        </p:tav>
                                      </p:tavLst>
                                    </p:anim>
                                    <p:anim calcmode="lin" valueType="num">
                                      <p:cBhvr>
                                        <p:cTn id="71" dur="500" fill="hold"/>
                                        <p:tgtEl>
                                          <p:spTgt spid="117"/>
                                        </p:tgtEl>
                                        <p:attrNameLst>
                                          <p:attrName>ppt_h</p:attrName>
                                        </p:attrNameLst>
                                      </p:cBhvr>
                                      <p:tavLst>
                                        <p:tav tm="0">
                                          <p:val>
                                            <p:strVal val="#ppt_h"/>
                                          </p:val>
                                        </p:tav>
                                        <p:tav tm="100000">
                                          <p:val>
                                            <p:strVal val="#ppt_h"/>
                                          </p:val>
                                        </p:tav>
                                      </p:tavLst>
                                    </p:anim>
                                    <p:animEffect transition="in" filter="fade">
                                      <p:cBhvr>
                                        <p:cTn id="72" dur="500"/>
                                        <p:tgtEl>
                                          <p:spTgt spid="117"/>
                                        </p:tgtEl>
                                      </p:cBhvr>
                                    </p:animEffect>
                                  </p:childTnLst>
                                </p:cTn>
                              </p:par>
                              <p:par>
                                <p:cTn id="73" presetID="55" presetClass="entr" presetSubtype="0" fill="hold" nodeType="withEffect">
                                  <p:stCondLst>
                                    <p:cond delay="0"/>
                                  </p:stCondLst>
                                  <p:childTnLst>
                                    <p:set>
                                      <p:cBhvr>
                                        <p:cTn id="74" dur="1" fill="hold">
                                          <p:stCondLst>
                                            <p:cond delay="0"/>
                                          </p:stCondLst>
                                        </p:cTn>
                                        <p:tgtEl>
                                          <p:spTgt spid="119"/>
                                        </p:tgtEl>
                                        <p:attrNameLst>
                                          <p:attrName>style.visibility</p:attrName>
                                        </p:attrNameLst>
                                      </p:cBhvr>
                                      <p:to>
                                        <p:strVal val="visible"/>
                                      </p:to>
                                    </p:set>
                                    <p:anim calcmode="lin" valueType="num">
                                      <p:cBhvr>
                                        <p:cTn id="75" dur="500" fill="hold"/>
                                        <p:tgtEl>
                                          <p:spTgt spid="119"/>
                                        </p:tgtEl>
                                        <p:attrNameLst>
                                          <p:attrName>ppt_w</p:attrName>
                                        </p:attrNameLst>
                                      </p:cBhvr>
                                      <p:tavLst>
                                        <p:tav tm="0">
                                          <p:val>
                                            <p:strVal val="#ppt_w*0.70"/>
                                          </p:val>
                                        </p:tav>
                                        <p:tav tm="100000">
                                          <p:val>
                                            <p:strVal val="#ppt_w"/>
                                          </p:val>
                                        </p:tav>
                                      </p:tavLst>
                                    </p:anim>
                                    <p:anim calcmode="lin" valueType="num">
                                      <p:cBhvr>
                                        <p:cTn id="76" dur="500" fill="hold"/>
                                        <p:tgtEl>
                                          <p:spTgt spid="119"/>
                                        </p:tgtEl>
                                        <p:attrNameLst>
                                          <p:attrName>ppt_h</p:attrName>
                                        </p:attrNameLst>
                                      </p:cBhvr>
                                      <p:tavLst>
                                        <p:tav tm="0">
                                          <p:val>
                                            <p:strVal val="#ppt_h"/>
                                          </p:val>
                                        </p:tav>
                                        <p:tav tm="100000">
                                          <p:val>
                                            <p:strVal val="#ppt_h"/>
                                          </p:val>
                                        </p:tav>
                                      </p:tavLst>
                                    </p:anim>
                                    <p:animEffect transition="in" filter="fade">
                                      <p:cBhvr>
                                        <p:cTn id="77" dur="500"/>
                                        <p:tgtEl>
                                          <p:spTgt spid="119"/>
                                        </p:tgtEl>
                                      </p:cBhvr>
                                    </p:animEffect>
                                  </p:childTnLst>
                                </p:cTn>
                              </p:par>
                              <p:par>
                                <p:cTn id="78" presetID="55" presetClass="entr" presetSubtype="0" fill="hold" nodeType="withEffect">
                                  <p:stCondLst>
                                    <p:cond delay="0"/>
                                  </p:stCondLst>
                                  <p:childTnLst>
                                    <p:set>
                                      <p:cBhvr>
                                        <p:cTn id="79" dur="1" fill="hold">
                                          <p:stCondLst>
                                            <p:cond delay="0"/>
                                          </p:stCondLst>
                                        </p:cTn>
                                        <p:tgtEl>
                                          <p:spTgt spid="122"/>
                                        </p:tgtEl>
                                        <p:attrNameLst>
                                          <p:attrName>style.visibility</p:attrName>
                                        </p:attrNameLst>
                                      </p:cBhvr>
                                      <p:to>
                                        <p:strVal val="visible"/>
                                      </p:to>
                                    </p:set>
                                    <p:anim calcmode="lin" valueType="num">
                                      <p:cBhvr>
                                        <p:cTn id="80" dur="500" fill="hold"/>
                                        <p:tgtEl>
                                          <p:spTgt spid="122"/>
                                        </p:tgtEl>
                                        <p:attrNameLst>
                                          <p:attrName>ppt_w</p:attrName>
                                        </p:attrNameLst>
                                      </p:cBhvr>
                                      <p:tavLst>
                                        <p:tav tm="0">
                                          <p:val>
                                            <p:strVal val="#ppt_w*0.70"/>
                                          </p:val>
                                        </p:tav>
                                        <p:tav tm="100000">
                                          <p:val>
                                            <p:strVal val="#ppt_w"/>
                                          </p:val>
                                        </p:tav>
                                      </p:tavLst>
                                    </p:anim>
                                    <p:anim calcmode="lin" valueType="num">
                                      <p:cBhvr>
                                        <p:cTn id="81" dur="500" fill="hold"/>
                                        <p:tgtEl>
                                          <p:spTgt spid="122"/>
                                        </p:tgtEl>
                                        <p:attrNameLst>
                                          <p:attrName>ppt_h</p:attrName>
                                        </p:attrNameLst>
                                      </p:cBhvr>
                                      <p:tavLst>
                                        <p:tav tm="0">
                                          <p:val>
                                            <p:strVal val="#ppt_h"/>
                                          </p:val>
                                        </p:tav>
                                        <p:tav tm="100000">
                                          <p:val>
                                            <p:strVal val="#ppt_h"/>
                                          </p:val>
                                        </p:tav>
                                      </p:tavLst>
                                    </p:anim>
                                    <p:animEffect transition="in" filter="fade">
                                      <p:cBhvr>
                                        <p:cTn id="82" dur="500"/>
                                        <p:tgtEl>
                                          <p:spTgt spid="122"/>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131"/>
                                        </p:tgtEl>
                                        <p:attrNameLst>
                                          <p:attrName>style.visibility</p:attrName>
                                        </p:attrNameLst>
                                      </p:cBhvr>
                                      <p:to>
                                        <p:strVal val="visible"/>
                                      </p:to>
                                    </p:set>
                                    <p:anim calcmode="lin" valueType="num">
                                      <p:cBhvr>
                                        <p:cTn id="85" dur="500" fill="hold"/>
                                        <p:tgtEl>
                                          <p:spTgt spid="131"/>
                                        </p:tgtEl>
                                        <p:attrNameLst>
                                          <p:attrName>ppt_w</p:attrName>
                                        </p:attrNameLst>
                                      </p:cBhvr>
                                      <p:tavLst>
                                        <p:tav tm="0">
                                          <p:val>
                                            <p:strVal val="#ppt_w*0.70"/>
                                          </p:val>
                                        </p:tav>
                                        <p:tav tm="100000">
                                          <p:val>
                                            <p:strVal val="#ppt_w"/>
                                          </p:val>
                                        </p:tav>
                                      </p:tavLst>
                                    </p:anim>
                                    <p:anim calcmode="lin" valueType="num">
                                      <p:cBhvr>
                                        <p:cTn id="86" dur="500" fill="hold"/>
                                        <p:tgtEl>
                                          <p:spTgt spid="131"/>
                                        </p:tgtEl>
                                        <p:attrNameLst>
                                          <p:attrName>ppt_h</p:attrName>
                                        </p:attrNameLst>
                                      </p:cBhvr>
                                      <p:tavLst>
                                        <p:tav tm="0">
                                          <p:val>
                                            <p:strVal val="#ppt_h"/>
                                          </p:val>
                                        </p:tav>
                                        <p:tav tm="100000">
                                          <p:val>
                                            <p:strVal val="#ppt_h"/>
                                          </p:val>
                                        </p:tav>
                                      </p:tavLst>
                                    </p:anim>
                                    <p:animEffect transition="in" filter="fade">
                                      <p:cBhvr>
                                        <p:cTn id="87" dur="500"/>
                                        <p:tgtEl>
                                          <p:spTgt spid="131"/>
                                        </p:tgtEl>
                                      </p:cBhvr>
                                    </p:animEffect>
                                  </p:childTnLst>
                                </p:cTn>
                              </p:par>
                              <p:par>
                                <p:cTn id="88" presetID="55" presetClass="entr" presetSubtype="0" fill="hold" nodeType="withEffect">
                                  <p:stCondLst>
                                    <p:cond delay="0"/>
                                  </p:stCondLst>
                                  <p:childTnLst>
                                    <p:set>
                                      <p:cBhvr>
                                        <p:cTn id="89" dur="1" fill="hold">
                                          <p:stCondLst>
                                            <p:cond delay="0"/>
                                          </p:stCondLst>
                                        </p:cTn>
                                        <p:tgtEl>
                                          <p:spTgt spid="124"/>
                                        </p:tgtEl>
                                        <p:attrNameLst>
                                          <p:attrName>style.visibility</p:attrName>
                                        </p:attrNameLst>
                                      </p:cBhvr>
                                      <p:to>
                                        <p:strVal val="visible"/>
                                      </p:to>
                                    </p:set>
                                    <p:anim calcmode="lin" valueType="num">
                                      <p:cBhvr>
                                        <p:cTn id="90" dur="500" fill="hold"/>
                                        <p:tgtEl>
                                          <p:spTgt spid="124"/>
                                        </p:tgtEl>
                                        <p:attrNameLst>
                                          <p:attrName>ppt_w</p:attrName>
                                        </p:attrNameLst>
                                      </p:cBhvr>
                                      <p:tavLst>
                                        <p:tav tm="0">
                                          <p:val>
                                            <p:strVal val="#ppt_w*0.70"/>
                                          </p:val>
                                        </p:tav>
                                        <p:tav tm="100000">
                                          <p:val>
                                            <p:strVal val="#ppt_w"/>
                                          </p:val>
                                        </p:tav>
                                      </p:tavLst>
                                    </p:anim>
                                    <p:anim calcmode="lin" valueType="num">
                                      <p:cBhvr>
                                        <p:cTn id="91" dur="500" fill="hold"/>
                                        <p:tgtEl>
                                          <p:spTgt spid="124"/>
                                        </p:tgtEl>
                                        <p:attrNameLst>
                                          <p:attrName>ppt_h</p:attrName>
                                        </p:attrNameLst>
                                      </p:cBhvr>
                                      <p:tavLst>
                                        <p:tav tm="0">
                                          <p:val>
                                            <p:strVal val="#ppt_h"/>
                                          </p:val>
                                        </p:tav>
                                        <p:tav tm="100000">
                                          <p:val>
                                            <p:strVal val="#ppt_h"/>
                                          </p:val>
                                        </p:tav>
                                      </p:tavLst>
                                    </p:anim>
                                    <p:animEffect transition="in" filter="fade">
                                      <p:cBhvr>
                                        <p:cTn id="92" dur="500"/>
                                        <p:tgtEl>
                                          <p:spTgt spid="124"/>
                                        </p:tgtEl>
                                      </p:cBhvr>
                                    </p:animEffect>
                                  </p:childTnLst>
                                </p:cTn>
                              </p:par>
                              <p:par>
                                <p:cTn id="93" presetID="55" presetClass="entr" presetSubtype="0" fill="hold" grpId="0" nodeType="withEffect">
                                  <p:stCondLst>
                                    <p:cond delay="0"/>
                                  </p:stCondLst>
                                  <p:childTnLst>
                                    <p:set>
                                      <p:cBhvr>
                                        <p:cTn id="94" dur="1" fill="hold">
                                          <p:stCondLst>
                                            <p:cond delay="0"/>
                                          </p:stCondLst>
                                        </p:cTn>
                                        <p:tgtEl>
                                          <p:spTgt spid="132"/>
                                        </p:tgtEl>
                                        <p:attrNameLst>
                                          <p:attrName>style.visibility</p:attrName>
                                        </p:attrNameLst>
                                      </p:cBhvr>
                                      <p:to>
                                        <p:strVal val="visible"/>
                                      </p:to>
                                    </p:set>
                                    <p:anim calcmode="lin" valueType="num">
                                      <p:cBhvr>
                                        <p:cTn id="95" dur="500" fill="hold"/>
                                        <p:tgtEl>
                                          <p:spTgt spid="132"/>
                                        </p:tgtEl>
                                        <p:attrNameLst>
                                          <p:attrName>ppt_w</p:attrName>
                                        </p:attrNameLst>
                                      </p:cBhvr>
                                      <p:tavLst>
                                        <p:tav tm="0">
                                          <p:val>
                                            <p:strVal val="#ppt_w*0.70"/>
                                          </p:val>
                                        </p:tav>
                                        <p:tav tm="100000">
                                          <p:val>
                                            <p:strVal val="#ppt_w"/>
                                          </p:val>
                                        </p:tav>
                                      </p:tavLst>
                                    </p:anim>
                                    <p:anim calcmode="lin" valueType="num">
                                      <p:cBhvr>
                                        <p:cTn id="96" dur="500" fill="hold"/>
                                        <p:tgtEl>
                                          <p:spTgt spid="132"/>
                                        </p:tgtEl>
                                        <p:attrNameLst>
                                          <p:attrName>ppt_h</p:attrName>
                                        </p:attrNameLst>
                                      </p:cBhvr>
                                      <p:tavLst>
                                        <p:tav tm="0">
                                          <p:val>
                                            <p:strVal val="#ppt_h"/>
                                          </p:val>
                                        </p:tav>
                                        <p:tav tm="100000">
                                          <p:val>
                                            <p:strVal val="#ppt_h"/>
                                          </p:val>
                                        </p:tav>
                                      </p:tavLst>
                                    </p:anim>
                                    <p:animEffect transition="in" filter="fade">
                                      <p:cBhvr>
                                        <p:cTn id="97" dur="500"/>
                                        <p:tgtEl>
                                          <p:spTgt spid="132"/>
                                        </p:tgtEl>
                                      </p:cBhvr>
                                    </p:animEffect>
                                  </p:childTnLst>
                                </p:cTn>
                              </p:par>
                              <p:par>
                                <p:cTn id="98" presetID="55" presetClass="entr" presetSubtype="0" fill="hold" nodeType="withEffect">
                                  <p:stCondLst>
                                    <p:cond delay="0"/>
                                  </p:stCondLst>
                                  <p:childTnLst>
                                    <p:set>
                                      <p:cBhvr>
                                        <p:cTn id="99" dur="1" fill="hold">
                                          <p:stCondLst>
                                            <p:cond delay="0"/>
                                          </p:stCondLst>
                                        </p:cTn>
                                        <p:tgtEl>
                                          <p:spTgt spid="126"/>
                                        </p:tgtEl>
                                        <p:attrNameLst>
                                          <p:attrName>style.visibility</p:attrName>
                                        </p:attrNameLst>
                                      </p:cBhvr>
                                      <p:to>
                                        <p:strVal val="visible"/>
                                      </p:to>
                                    </p:set>
                                    <p:anim calcmode="lin" valueType="num">
                                      <p:cBhvr>
                                        <p:cTn id="100" dur="500" fill="hold"/>
                                        <p:tgtEl>
                                          <p:spTgt spid="126"/>
                                        </p:tgtEl>
                                        <p:attrNameLst>
                                          <p:attrName>ppt_w</p:attrName>
                                        </p:attrNameLst>
                                      </p:cBhvr>
                                      <p:tavLst>
                                        <p:tav tm="0">
                                          <p:val>
                                            <p:strVal val="#ppt_w*0.70"/>
                                          </p:val>
                                        </p:tav>
                                        <p:tav tm="100000">
                                          <p:val>
                                            <p:strVal val="#ppt_w"/>
                                          </p:val>
                                        </p:tav>
                                      </p:tavLst>
                                    </p:anim>
                                    <p:anim calcmode="lin" valueType="num">
                                      <p:cBhvr>
                                        <p:cTn id="101" dur="500" fill="hold"/>
                                        <p:tgtEl>
                                          <p:spTgt spid="126"/>
                                        </p:tgtEl>
                                        <p:attrNameLst>
                                          <p:attrName>ppt_h</p:attrName>
                                        </p:attrNameLst>
                                      </p:cBhvr>
                                      <p:tavLst>
                                        <p:tav tm="0">
                                          <p:val>
                                            <p:strVal val="#ppt_h"/>
                                          </p:val>
                                        </p:tav>
                                        <p:tav tm="100000">
                                          <p:val>
                                            <p:strVal val="#ppt_h"/>
                                          </p:val>
                                        </p:tav>
                                      </p:tavLst>
                                    </p:anim>
                                    <p:animEffect transition="in" filter="fade">
                                      <p:cBhvr>
                                        <p:cTn id="102" dur="500"/>
                                        <p:tgtEl>
                                          <p:spTgt spid="126"/>
                                        </p:tgtEl>
                                      </p:cBhvr>
                                    </p:animEffect>
                                  </p:childTnLst>
                                </p:cTn>
                              </p:par>
                              <p:par>
                                <p:cTn id="103" presetID="55" presetClass="entr" presetSubtype="0" fill="hold" grpId="0" nodeType="withEffect">
                                  <p:stCondLst>
                                    <p:cond delay="0"/>
                                  </p:stCondLst>
                                  <p:childTnLst>
                                    <p:set>
                                      <p:cBhvr>
                                        <p:cTn id="104" dur="1" fill="hold">
                                          <p:stCondLst>
                                            <p:cond delay="0"/>
                                          </p:stCondLst>
                                        </p:cTn>
                                        <p:tgtEl>
                                          <p:spTgt spid="133"/>
                                        </p:tgtEl>
                                        <p:attrNameLst>
                                          <p:attrName>style.visibility</p:attrName>
                                        </p:attrNameLst>
                                      </p:cBhvr>
                                      <p:to>
                                        <p:strVal val="visible"/>
                                      </p:to>
                                    </p:set>
                                    <p:anim calcmode="lin" valueType="num">
                                      <p:cBhvr>
                                        <p:cTn id="105" dur="500" fill="hold"/>
                                        <p:tgtEl>
                                          <p:spTgt spid="133"/>
                                        </p:tgtEl>
                                        <p:attrNameLst>
                                          <p:attrName>ppt_w</p:attrName>
                                        </p:attrNameLst>
                                      </p:cBhvr>
                                      <p:tavLst>
                                        <p:tav tm="0">
                                          <p:val>
                                            <p:strVal val="#ppt_w*0.70"/>
                                          </p:val>
                                        </p:tav>
                                        <p:tav tm="100000">
                                          <p:val>
                                            <p:strVal val="#ppt_w"/>
                                          </p:val>
                                        </p:tav>
                                      </p:tavLst>
                                    </p:anim>
                                    <p:anim calcmode="lin" valueType="num">
                                      <p:cBhvr>
                                        <p:cTn id="106" dur="500" fill="hold"/>
                                        <p:tgtEl>
                                          <p:spTgt spid="133"/>
                                        </p:tgtEl>
                                        <p:attrNameLst>
                                          <p:attrName>ppt_h</p:attrName>
                                        </p:attrNameLst>
                                      </p:cBhvr>
                                      <p:tavLst>
                                        <p:tav tm="0">
                                          <p:val>
                                            <p:strVal val="#ppt_h"/>
                                          </p:val>
                                        </p:tav>
                                        <p:tav tm="100000">
                                          <p:val>
                                            <p:strVal val="#ppt_h"/>
                                          </p:val>
                                        </p:tav>
                                      </p:tavLst>
                                    </p:anim>
                                    <p:animEffect transition="in" filter="fade">
                                      <p:cBhvr>
                                        <p:cTn id="107" dur="500"/>
                                        <p:tgtEl>
                                          <p:spTgt spid="133"/>
                                        </p:tgtEl>
                                      </p:cBhvr>
                                    </p:animEffect>
                                  </p:childTnLst>
                                </p:cTn>
                              </p:par>
                              <p:par>
                                <p:cTn id="108" presetID="55" presetClass="entr" presetSubtype="0" fill="hold" nodeType="withEffect">
                                  <p:stCondLst>
                                    <p:cond delay="0"/>
                                  </p:stCondLst>
                                  <p:childTnLst>
                                    <p:set>
                                      <p:cBhvr>
                                        <p:cTn id="109" dur="1" fill="hold">
                                          <p:stCondLst>
                                            <p:cond delay="0"/>
                                          </p:stCondLst>
                                        </p:cTn>
                                        <p:tgtEl>
                                          <p:spTgt spid="128"/>
                                        </p:tgtEl>
                                        <p:attrNameLst>
                                          <p:attrName>style.visibility</p:attrName>
                                        </p:attrNameLst>
                                      </p:cBhvr>
                                      <p:to>
                                        <p:strVal val="visible"/>
                                      </p:to>
                                    </p:set>
                                    <p:anim calcmode="lin" valueType="num">
                                      <p:cBhvr>
                                        <p:cTn id="110" dur="500" fill="hold"/>
                                        <p:tgtEl>
                                          <p:spTgt spid="128"/>
                                        </p:tgtEl>
                                        <p:attrNameLst>
                                          <p:attrName>ppt_w</p:attrName>
                                        </p:attrNameLst>
                                      </p:cBhvr>
                                      <p:tavLst>
                                        <p:tav tm="0">
                                          <p:val>
                                            <p:strVal val="#ppt_w*0.70"/>
                                          </p:val>
                                        </p:tav>
                                        <p:tav tm="100000">
                                          <p:val>
                                            <p:strVal val="#ppt_w"/>
                                          </p:val>
                                        </p:tav>
                                      </p:tavLst>
                                    </p:anim>
                                    <p:anim calcmode="lin" valueType="num">
                                      <p:cBhvr>
                                        <p:cTn id="111" dur="500" fill="hold"/>
                                        <p:tgtEl>
                                          <p:spTgt spid="128"/>
                                        </p:tgtEl>
                                        <p:attrNameLst>
                                          <p:attrName>ppt_h</p:attrName>
                                        </p:attrNameLst>
                                      </p:cBhvr>
                                      <p:tavLst>
                                        <p:tav tm="0">
                                          <p:val>
                                            <p:strVal val="#ppt_h"/>
                                          </p:val>
                                        </p:tav>
                                        <p:tav tm="100000">
                                          <p:val>
                                            <p:strVal val="#ppt_h"/>
                                          </p:val>
                                        </p:tav>
                                      </p:tavLst>
                                    </p:anim>
                                    <p:animEffect transition="in" filter="fade">
                                      <p:cBhvr>
                                        <p:cTn id="112" dur="500"/>
                                        <p:tgtEl>
                                          <p:spTgt spid="128"/>
                                        </p:tgtEl>
                                      </p:cBhvr>
                                    </p:animEffect>
                                  </p:childTnLst>
                                </p:cTn>
                              </p:par>
                              <p:par>
                                <p:cTn id="113" presetID="55"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anim calcmode="lin" valueType="num">
                                      <p:cBhvr>
                                        <p:cTn id="115" dur="500" fill="hold"/>
                                        <p:tgtEl>
                                          <p:spTgt spid="134"/>
                                        </p:tgtEl>
                                        <p:attrNameLst>
                                          <p:attrName>ppt_w</p:attrName>
                                        </p:attrNameLst>
                                      </p:cBhvr>
                                      <p:tavLst>
                                        <p:tav tm="0">
                                          <p:val>
                                            <p:strVal val="#ppt_w*0.70"/>
                                          </p:val>
                                        </p:tav>
                                        <p:tav tm="100000">
                                          <p:val>
                                            <p:strVal val="#ppt_w"/>
                                          </p:val>
                                        </p:tav>
                                      </p:tavLst>
                                    </p:anim>
                                    <p:anim calcmode="lin" valueType="num">
                                      <p:cBhvr>
                                        <p:cTn id="116" dur="500" fill="hold"/>
                                        <p:tgtEl>
                                          <p:spTgt spid="134"/>
                                        </p:tgtEl>
                                        <p:attrNameLst>
                                          <p:attrName>ppt_h</p:attrName>
                                        </p:attrNameLst>
                                      </p:cBhvr>
                                      <p:tavLst>
                                        <p:tav tm="0">
                                          <p:val>
                                            <p:strVal val="#ppt_h"/>
                                          </p:val>
                                        </p:tav>
                                        <p:tav tm="100000">
                                          <p:val>
                                            <p:strVal val="#ppt_h"/>
                                          </p:val>
                                        </p:tav>
                                      </p:tavLst>
                                    </p:anim>
                                    <p:animEffect transition="in" filter="fade">
                                      <p:cBhvr>
                                        <p:cTn id="117" dur="500"/>
                                        <p:tgtEl>
                                          <p:spTgt spid="134"/>
                                        </p:tgtEl>
                                      </p:cBhvr>
                                    </p:animEffect>
                                  </p:childTnLst>
                                </p:cTn>
                              </p:par>
                              <p:par>
                                <p:cTn id="118" presetID="55" presetClass="entr" presetSubtype="0" fill="hold" nodeType="withEffect">
                                  <p:stCondLst>
                                    <p:cond delay="0"/>
                                  </p:stCondLst>
                                  <p:childTnLst>
                                    <p:set>
                                      <p:cBhvr>
                                        <p:cTn id="119" dur="1" fill="hold">
                                          <p:stCondLst>
                                            <p:cond delay="0"/>
                                          </p:stCondLst>
                                        </p:cTn>
                                        <p:tgtEl>
                                          <p:spTgt spid="130"/>
                                        </p:tgtEl>
                                        <p:attrNameLst>
                                          <p:attrName>style.visibility</p:attrName>
                                        </p:attrNameLst>
                                      </p:cBhvr>
                                      <p:to>
                                        <p:strVal val="visible"/>
                                      </p:to>
                                    </p:set>
                                    <p:anim calcmode="lin" valueType="num">
                                      <p:cBhvr>
                                        <p:cTn id="120" dur="500" fill="hold"/>
                                        <p:tgtEl>
                                          <p:spTgt spid="130"/>
                                        </p:tgtEl>
                                        <p:attrNameLst>
                                          <p:attrName>ppt_w</p:attrName>
                                        </p:attrNameLst>
                                      </p:cBhvr>
                                      <p:tavLst>
                                        <p:tav tm="0">
                                          <p:val>
                                            <p:strVal val="#ppt_w*0.70"/>
                                          </p:val>
                                        </p:tav>
                                        <p:tav tm="100000">
                                          <p:val>
                                            <p:strVal val="#ppt_w"/>
                                          </p:val>
                                        </p:tav>
                                      </p:tavLst>
                                    </p:anim>
                                    <p:anim calcmode="lin" valueType="num">
                                      <p:cBhvr>
                                        <p:cTn id="121" dur="500" fill="hold"/>
                                        <p:tgtEl>
                                          <p:spTgt spid="130"/>
                                        </p:tgtEl>
                                        <p:attrNameLst>
                                          <p:attrName>ppt_h</p:attrName>
                                        </p:attrNameLst>
                                      </p:cBhvr>
                                      <p:tavLst>
                                        <p:tav tm="0">
                                          <p:val>
                                            <p:strVal val="#ppt_h"/>
                                          </p:val>
                                        </p:tav>
                                        <p:tav tm="100000">
                                          <p:val>
                                            <p:strVal val="#ppt_h"/>
                                          </p:val>
                                        </p:tav>
                                      </p:tavLst>
                                    </p:anim>
                                    <p:animEffect transition="in" filter="fade">
                                      <p:cBhvr>
                                        <p:cTn id="122" dur="500"/>
                                        <p:tgtEl>
                                          <p:spTgt spid="130"/>
                                        </p:tgtEl>
                                      </p:cBhvr>
                                    </p:animEffect>
                                  </p:childTnLst>
                                </p:cTn>
                              </p:par>
                              <p:par>
                                <p:cTn id="123" presetID="55" presetClass="entr" presetSubtype="0" fill="hold" grpId="0" nodeType="withEffect">
                                  <p:stCondLst>
                                    <p:cond delay="0"/>
                                  </p:stCondLst>
                                  <p:childTnLst>
                                    <p:set>
                                      <p:cBhvr>
                                        <p:cTn id="124" dur="1" fill="hold">
                                          <p:stCondLst>
                                            <p:cond delay="0"/>
                                          </p:stCondLst>
                                        </p:cTn>
                                        <p:tgtEl>
                                          <p:spTgt spid="135"/>
                                        </p:tgtEl>
                                        <p:attrNameLst>
                                          <p:attrName>style.visibility</p:attrName>
                                        </p:attrNameLst>
                                      </p:cBhvr>
                                      <p:to>
                                        <p:strVal val="visible"/>
                                      </p:to>
                                    </p:set>
                                    <p:anim calcmode="lin" valueType="num">
                                      <p:cBhvr>
                                        <p:cTn id="125" dur="500" fill="hold"/>
                                        <p:tgtEl>
                                          <p:spTgt spid="135"/>
                                        </p:tgtEl>
                                        <p:attrNameLst>
                                          <p:attrName>ppt_w</p:attrName>
                                        </p:attrNameLst>
                                      </p:cBhvr>
                                      <p:tavLst>
                                        <p:tav tm="0">
                                          <p:val>
                                            <p:strVal val="#ppt_w*0.70"/>
                                          </p:val>
                                        </p:tav>
                                        <p:tav tm="100000">
                                          <p:val>
                                            <p:strVal val="#ppt_w"/>
                                          </p:val>
                                        </p:tav>
                                      </p:tavLst>
                                    </p:anim>
                                    <p:anim calcmode="lin" valueType="num">
                                      <p:cBhvr>
                                        <p:cTn id="126" dur="500" fill="hold"/>
                                        <p:tgtEl>
                                          <p:spTgt spid="135"/>
                                        </p:tgtEl>
                                        <p:attrNameLst>
                                          <p:attrName>ppt_h</p:attrName>
                                        </p:attrNameLst>
                                      </p:cBhvr>
                                      <p:tavLst>
                                        <p:tav tm="0">
                                          <p:val>
                                            <p:strVal val="#ppt_h"/>
                                          </p:val>
                                        </p:tav>
                                        <p:tav tm="100000">
                                          <p:val>
                                            <p:strVal val="#ppt_h"/>
                                          </p:val>
                                        </p:tav>
                                      </p:tavLst>
                                    </p:anim>
                                    <p:animEffect transition="in" filter="fade">
                                      <p:cBhvr>
                                        <p:cTn id="127" dur="500"/>
                                        <p:tgtEl>
                                          <p:spTgt spid="135"/>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137"/>
                                        </p:tgtEl>
                                        <p:attrNameLst>
                                          <p:attrName>style.visibility</p:attrName>
                                        </p:attrNameLst>
                                      </p:cBhvr>
                                      <p:to>
                                        <p:strVal val="visible"/>
                                      </p:to>
                                    </p:set>
                                    <p:animEffect transition="in" filter="fade">
                                      <p:cBhvr>
                                        <p:cTn id="132" dur="500"/>
                                        <p:tgtEl>
                                          <p:spTgt spid="13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40"/>
                                        </p:tgtEl>
                                        <p:attrNameLst>
                                          <p:attrName>style.visibility</p:attrName>
                                        </p:attrNameLst>
                                      </p:cBhvr>
                                      <p:to>
                                        <p:strVal val="visible"/>
                                      </p:to>
                                    </p:set>
                                    <p:animEffect transition="in" filter="fade">
                                      <p:cBhvr>
                                        <p:cTn id="137" dur="500"/>
                                        <p:tgtEl>
                                          <p:spTgt spid="140"/>
                                        </p:tgtEl>
                                      </p:cBhvr>
                                    </p:animEffect>
                                  </p:childTnLst>
                                </p:cTn>
                              </p:par>
                              <p:par>
                                <p:cTn id="138" presetID="10" presetClass="entr" presetSubtype="0" fill="hold" nodeType="withEffect">
                                  <p:stCondLst>
                                    <p:cond delay="0"/>
                                  </p:stCondLst>
                                  <p:childTnLst>
                                    <p:set>
                                      <p:cBhvr>
                                        <p:cTn id="139" dur="1" fill="hold">
                                          <p:stCondLst>
                                            <p:cond delay="0"/>
                                          </p:stCondLst>
                                        </p:cTn>
                                        <p:tgtEl>
                                          <p:spTgt spid="100"/>
                                        </p:tgtEl>
                                        <p:attrNameLst>
                                          <p:attrName>style.visibility</p:attrName>
                                        </p:attrNameLst>
                                      </p:cBhvr>
                                      <p:to>
                                        <p:strVal val="visible"/>
                                      </p:to>
                                    </p:set>
                                    <p:animEffect transition="in" filter="fade">
                                      <p:cBhvr>
                                        <p:cTn id="140" dur="500"/>
                                        <p:tgtEl>
                                          <p:spTgt spid="100"/>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41"/>
                                        </p:tgtEl>
                                        <p:attrNameLst>
                                          <p:attrName>style.visibility</p:attrName>
                                        </p:attrNameLst>
                                      </p:cBhvr>
                                      <p:to>
                                        <p:strVal val="visible"/>
                                      </p:to>
                                    </p:set>
                                    <p:animEffect transition="in" filter="fade">
                                      <p:cBhvr>
                                        <p:cTn id="143" dur="500"/>
                                        <p:tgtEl>
                                          <p:spTgt spid="141"/>
                                        </p:tgtEl>
                                      </p:cBhvr>
                                    </p:animEffect>
                                  </p:childTnLst>
                                </p:cTn>
                              </p:par>
                              <p:par>
                                <p:cTn id="144" presetID="10" presetClass="entr" presetSubtype="0" fill="hold" grpId="2" nodeType="withEffect">
                                  <p:stCondLst>
                                    <p:cond delay="0"/>
                                  </p:stCondLst>
                                  <p:childTnLst>
                                    <p:set>
                                      <p:cBhvr>
                                        <p:cTn id="145" dur="1" fill="hold">
                                          <p:stCondLst>
                                            <p:cond delay="0"/>
                                          </p:stCondLst>
                                        </p:cTn>
                                        <p:tgtEl>
                                          <p:spTgt spid="109"/>
                                        </p:tgtEl>
                                        <p:attrNameLst>
                                          <p:attrName>style.visibility</p:attrName>
                                        </p:attrNameLst>
                                      </p:cBhvr>
                                      <p:to>
                                        <p:strVal val="visible"/>
                                      </p:to>
                                    </p:set>
                                    <p:animEffect transition="in" filter="fade">
                                      <p:cBhvr>
                                        <p:cTn id="146" dur="500"/>
                                        <p:tgtEl>
                                          <p:spTgt spid="109"/>
                                        </p:tgtEl>
                                      </p:cBhvr>
                                    </p:animEffect>
                                  </p:childTnLst>
                                </p:cTn>
                              </p:par>
                              <p:par>
                                <p:cTn id="147" presetID="10" presetClass="entr" presetSubtype="0" fill="hold" grpId="2" nodeType="withEffect">
                                  <p:stCondLst>
                                    <p:cond delay="0"/>
                                  </p:stCondLst>
                                  <p:childTnLst>
                                    <p:set>
                                      <p:cBhvr>
                                        <p:cTn id="148" dur="1" fill="hold">
                                          <p:stCondLst>
                                            <p:cond delay="0"/>
                                          </p:stCondLst>
                                        </p:cTn>
                                        <p:tgtEl>
                                          <p:spTgt spid="108"/>
                                        </p:tgtEl>
                                        <p:attrNameLst>
                                          <p:attrName>style.visibility</p:attrName>
                                        </p:attrNameLst>
                                      </p:cBhvr>
                                      <p:to>
                                        <p:strVal val="visible"/>
                                      </p:to>
                                    </p:set>
                                    <p:animEffect transition="in" filter="fade">
                                      <p:cBhvr>
                                        <p:cTn id="149" dur="500"/>
                                        <p:tgtEl>
                                          <p:spTgt spid="108"/>
                                        </p:tgtEl>
                                      </p:cBhvr>
                                    </p:animEffect>
                                  </p:childTnLst>
                                </p:cTn>
                              </p:par>
                              <p:par>
                                <p:cTn id="150" presetID="10" presetClass="entr" presetSubtype="0" fill="hold" grpId="2" nodeType="withEffect">
                                  <p:stCondLst>
                                    <p:cond delay="0"/>
                                  </p:stCondLst>
                                  <p:childTnLst>
                                    <p:set>
                                      <p:cBhvr>
                                        <p:cTn id="151" dur="1" fill="hold">
                                          <p:stCondLst>
                                            <p:cond delay="0"/>
                                          </p:stCondLst>
                                        </p:cTn>
                                        <p:tgtEl>
                                          <p:spTgt spid="106"/>
                                        </p:tgtEl>
                                        <p:attrNameLst>
                                          <p:attrName>style.visibility</p:attrName>
                                        </p:attrNameLst>
                                      </p:cBhvr>
                                      <p:to>
                                        <p:strVal val="visible"/>
                                      </p:to>
                                    </p:set>
                                    <p:animEffect transition="in" filter="fade">
                                      <p:cBhvr>
                                        <p:cTn id="152" dur="500"/>
                                        <p:tgtEl>
                                          <p:spTgt spid="106"/>
                                        </p:tgtEl>
                                      </p:cBhvr>
                                    </p:animEffect>
                                  </p:childTnLst>
                                </p:cTn>
                              </p:par>
                              <p:par>
                                <p:cTn id="153" presetID="10" presetClass="entr" presetSubtype="0" fill="hold" grpId="2" nodeType="withEffect">
                                  <p:stCondLst>
                                    <p:cond delay="0"/>
                                  </p:stCondLst>
                                  <p:childTnLst>
                                    <p:set>
                                      <p:cBhvr>
                                        <p:cTn id="154" dur="1" fill="hold">
                                          <p:stCondLst>
                                            <p:cond delay="0"/>
                                          </p:stCondLst>
                                        </p:cTn>
                                        <p:tgtEl>
                                          <p:spTgt spid="107"/>
                                        </p:tgtEl>
                                        <p:attrNameLst>
                                          <p:attrName>style.visibility</p:attrName>
                                        </p:attrNameLst>
                                      </p:cBhvr>
                                      <p:to>
                                        <p:strVal val="visible"/>
                                      </p:to>
                                    </p:set>
                                    <p:animEffect transition="in" filter="fade">
                                      <p:cBhvr>
                                        <p:cTn id="155" dur="500"/>
                                        <p:tgtEl>
                                          <p:spTgt spid="10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100"/>
                                        </p:tgtEl>
                                      </p:cBhvr>
                                    </p:animEffect>
                                    <p:set>
                                      <p:cBhvr>
                                        <p:cTn id="160" dur="1" fill="hold">
                                          <p:stCondLst>
                                            <p:cond delay="499"/>
                                          </p:stCondLst>
                                        </p:cTn>
                                        <p:tgtEl>
                                          <p:spTgt spid="100"/>
                                        </p:tgtEl>
                                        <p:attrNameLst>
                                          <p:attrName>style.visibility</p:attrName>
                                        </p:attrNameLst>
                                      </p:cBhvr>
                                      <p:to>
                                        <p:strVal val="hidden"/>
                                      </p:to>
                                    </p:set>
                                  </p:childTnLst>
                                </p:cTn>
                              </p:par>
                              <p:par>
                                <p:cTn id="161" presetID="10" presetClass="exit" presetSubtype="0" fill="hold" grpId="2" nodeType="withEffect">
                                  <p:stCondLst>
                                    <p:cond delay="0"/>
                                  </p:stCondLst>
                                  <p:childTnLst>
                                    <p:animEffect transition="out" filter="fade">
                                      <p:cBhvr>
                                        <p:cTn id="162" dur="500"/>
                                        <p:tgtEl>
                                          <p:spTgt spid="102"/>
                                        </p:tgtEl>
                                      </p:cBhvr>
                                    </p:animEffect>
                                    <p:set>
                                      <p:cBhvr>
                                        <p:cTn id="163" dur="1" fill="hold">
                                          <p:stCondLst>
                                            <p:cond delay="499"/>
                                          </p:stCondLst>
                                        </p:cTn>
                                        <p:tgtEl>
                                          <p:spTgt spid="102"/>
                                        </p:tgtEl>
                                        <p:attrNameLst>
                                          <p:attrName>style.visibility</p:attrName>
                                        </p:attrNameLst>
                                      </p:cBhvr>
                                      <p:to>
                                        <p:strVal val="hidden"/>
                                      </p:to>
                                    </p:set>
                                  </p:childTnLst>
                                </p:cTn>
                              </p:par>
                              <p:par>
                                <p:cTn id="164" presetID="10" presetClass="exit" presetSubtype="0" fill="hold" grpId="3" nodeType="withEffect">
                                  <p:stCondLst>
                                    <p:cond delay="0"/>
                                  </p:stCondLst>
                                  <p:childTnLst>
                                    <p:animEffect transition="out" filter="fade">
                                      <p:cBhvr>
                                        <p:cTn id="165" dur="500"/>
                                        <p:tgtEl>
                                          <p:spTgt spid="106"/>
                                        </p:tgtEl>
                                      </p:cBhvr>
                                    </p:animEffect>
                                    <p:set>
                                      <p:cBhvr>
                                        <p:cTn id="166" dur="1" fill="hold">
                                          <p:stCondLst>
                                            <p:cond delay="499"/>
                                          </p:stCondLst>
                                        </p:cTn>
                                        <p:tgtEl>
                                          <p:spTgt spid="106"/>
                                        </p:tgtEl>
                                        <p:attrNameLst>
                                          <p:attrName>style.visibility</p:attrName>
                                        </p:attrNameLst>
                                      </p:cBhvr>
                                      <p:to>
                                        <p:strVal val="hidden"/>
                                      </p:to>
                                    </p:set>
                                  </p:childTnLst>
                                </p:cTn>
                              </p:par>
                              <p:par>
                                <p:cTn id="167" presetID="10" presetClass="exit" presetSubtype="0" fill="hold" grpId="3" nodeType="withEffect">
                                  <p:stCondLst>
                                    <p:cond delay="0"/>
                                  </p:stCondLst>
                                  <p:childTnLst>
                                    <p:animEffect transition="out" filter="fade">
                                      <p:cBhvr>
                                        <p:cTn id="168" dur="500"/>
                                        <p:tgtEl>
                                          <p:spTgt spid="107"/>
                                        </p:tgtEl>
                                      </p:cBhvr>
                                    </p:animEffect>
                                    <p:set>
                                      <p:cBhvr>
                                        <p:cTn id="169" dur="1" fill="hold">
                                          <p:stCondLst>
                                            <p:cond delay="499"/>
                                          </p:stCondLst>
                                        </p:cTn>
                                        <p:tgtEl>
                                          <p:spTgt spid="107"/>
                                        </p:tgtEl>
                                        <p:attrNameLst>
                                          <p:attrName>style.visibility</p:attrName>
                                        </p:attrNameLst>
                                      </p:cBhvr>
                                      <p:to>
                                        <p:strVal val="hidden"/>
                                      </p:to>
                                    </p:set>
                                  </p:childTnLst>
                                </p:cTn>
                              </p:par>
                              <p:par>
                                <p:cTn id="170" presetID="10" presetClass="exit" presetSubtype="0" fill="hold" grpId="3" nodeType="withEffect">
                                  <p:stCondLst>
                                    <p:cond delay="0"/>
                                  </p:stCondLst>
                                  <p:childTnLst>
                                    <p:animEffect transition="out" filter="fade">
                                      <p:cBhvr>
                                        <p:cTn id="171" dur="500"/>
                                        <p:tgtEl>
                                          <p:spTgt spid="108"/>
                                        </p:tgtEl>
                                      </p:cBhvr>
                                    </p:animEffect>
                                    <p:set>
                                      <p:cBhvr>
                                        <p:cTn id="172" dur="1" fill="hold">
                                          <p:stCondLst>
                                            <p:cond delay="499"/>
                                          </p:stCondLst>
                                        </p:cTn>
                                        <p:tgtEl>
                                          <p:spTgt spid="108"/>
                                        </p:tgtEl>
                                        <p:attrNameLst>
                                          <p:attrName>style.visibility</p:attrName>
                                        </p:attrNameLst>
                                      </p:cBhvr>
                                      <p:to>
                                        <p:strVal val="hidden"/>
                                      </p:to>
                                    </p:set>
                                  </p:childTnLst>
                                </p:cTn>
                              </p:par>
                              <p:par>
                                <p:cTn id="173" presetID="10" presetClass="exit" presetSubtype="0" fill="hold" grpId="3" nodeType="withEffect">
                                  <p:stCondLst>
                                    <p:cond delay="0"/>
                                  </p:stCondLst>
                                  <p:childTnLst>
                                    <p:animEffect transition="out" filter="fade">
                                      <p:cBhvr>
                                        <p:cTn id="174" dur="500"/>
                                        <p:tgtEl>
                                          <p:spTgt spid="109"/>
                                        </p:tgtEl>
                                      </p:cBhvr>
                                    </p:animEffect>
                                    <p:set>
                                      <p:cBhvr>
                                        <p:cTn id="175" dur="1" fill="hold">
                                          <p:stCondLst>
                                            <p:cond delay="499"/>
                                          </p:stCondLst>
                                        </p:cTn>
                                        <p:tgtEl>
                                          <p:spTgt spid="109"/>
                                        </p:tgtEl>
                                        <p:attrNameLst>
                                          <p:attrName>style.visibility</p:attrName>
                                        </p:attrNameLst>
                                      </p:cBhvr>
                                      <p:to>
                                        <p:strVal val="hidden"/>
                                      </p:to>
                                    </p:set>
                                  </p:childTnLst>
                                </p:cTn>
                              </p:par>
                              <p:par>
                                <p:cTn id="176" presetID="10" presetClass="exit" presetSubtype="0" fill="hold" grpId="2" nodeType="withEffect">
                                  <p:stCondLst>
                                    <p:cond delay="0"/>
                                  </p:stCondLst>
                                  <p:childTnLst>
                                    <p:animEffect transition="out" filter="fade">
                                      <p:cBhvr>
                                        <p:cTn id="177" dur="500"/>
                                        <p:tgtEl>
                                          <p:spTgt spid="111"/>
                                        </p:tgtEl>
                                      </p:cBhvr>
                                    </p:animEffect>
                                    <p:set>
                                      <p:cBhvr>
                                        <p:cTn id="178" dur="1" fill="hold">
                                          <p:stCondLst>
                                            <p:cond delay="499"/>
                                          </p:stCondLst>
                                        </p:cTn>
                                        <p:tgtEl>
                                          <p:spTgt spid="111"/>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113"/>
                                        </p:tgtEl>
                                      </p:cBhvr>
                                    </p:animEffect>
                                    <p:set>
                                      <p:cBhvr>
                                        <p:cTn id="181" dur="1" fill="hold">
                                          <p:stCondLst>
                                            <p:cond delay="499"/>
                                          </p:stCondLst>
                                        </p:cTn>
                                        <p:tgtEl>
                                          <p:spTgt spid="113"/>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115"/>
                                        </p:tgtEl>
                                      </p:cBhvr>
                                    </p:animEffect>
                                    <p:set>
                                      <p:cBhvr>
                                        <p:cTn id="184" dur="1" fill="hold">
                                          <p:stCondLst>
                                            <p:cond delay="499"/>
                                          </p:stCondLst>
                                        </p:cTn>
                                        <p:tgtEl>
                                          <p:spTgt spid="115"/>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17"/>
                                        </p:tgtEl>
                                      </p:cBhvr>
                                    </p:animEffect>
                                    <p:set>
                                      <p:cBhvr>
                                        <p:cTn id="187" dur="1" fill="hold">
                                          <p:stCondLst>
                                            <p:cond delay="499"/>
                                          </p:stCondLst>
                                        </p:cTn>
                                        <p:tgtEl>
                                          <p:spTgt spid="117"/>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19"/>
                                        </p:tgtEl>
                                      </p:cBhvr>
                                    </p:animEffect>
                                    <p:set>
                                      <p:cBhvr>
                                        <p:cTn id="190" dur="1" fill="hold">
                                          <p:stCondLst>
                                            <p:cond delay="499"/>
                                          </p:stCondLst>
                                        </p:cTn>
                                        <p:tgtEl>
                                          <p:spTgt spid="119"/>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122"/>
                                        </p:tgtEl>
                                      </p:cBhvr>
                                    </p:animEffect>
                                    <p:set>
                                      <p:cBhvr>
                                        <p:cTn id="193" dur="1" fill="hold">
                                          <p:stCondLst>
                                            <p:cond delay="499"/>
                                          </p:stCondLst>
                                        </p:cTn>
                                        <p:tgtEl>
                                          <p:spTgt spid="122"/>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124"/>
                                        </p:tgtEl>
                                      </p:cBhvr>
                                    </p:animEffect>
                                    <p:set>
                                      <p:cBhvr>
                                        <p:cTn id="196" dur="1" fill="hold">
                                          <p:stCondLst>
                                            <p:cond delay="499"/>
                                          </p:stCondLst>
                                        </p:cTn>
                                        <p:tgtEl>
                                          <p:spTgt spid="124"/>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126"/>
                                        </p:tgtEl>
                                      </p:cBhvr>
                                    </p:animEffect>
                                    <p:set>
                                      <p:cBhvr>
                                        <p:cTn id="199" dur="1" fill="hold">
                                          <p:stCondLst>
                                            <p:cond delay="499"/>
                                          </p:stCondLst>
                                        </p:cTn>
                                        <p:tgtEl>
                                          <p:spTgt spid="126"/>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28"/>
                                        </p:tgtEl>
                                      </p:cBhvr>
                                    </p:animEffect>
                                    <p:set>
                                      <p:cBhvr>
                                        <p:cTn id="202" dur="1" fill="hold">
                                          <p:stCondLst>
                                            <p:cond delay="499"/>
                                          </p:stCondLst>
                                        </p:cTn>
                                        <p:tgtEl>
                                          <p:spTgt spid="128"/>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130"/>
                                        </p:tgtEl>
                                      </p:cBhvr>
                                    </p:animEffect>
                                    <p:set>
                                      <p:cBhvr>
                                        <p:cTn id="205" dur="1" fill="hold">
                                          <p:stCondLst>
                                            <p:cond delay="499"/>
                                          </p:stCondLst>
                                        </p:cTn>
                                        <p:tgtEl>
                                          <p:spTgt spid="130"/>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131"/>
                                        </p:tgtEl>
                                      </p:cBhvr>
                                    </p:animEffect>
                                    <p:set>
                                      <p:cBhvr>
                                        <p:cTn id="208" dur="1" fill="hold">
                                          <p:stCondLst>
                                            <p:cond delay="499"/>
                                          </p:stCondLst>
                                        </p:cTn>
                                        <p:tgtEl>
                                          <p:spTgt spid="131"/>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132"/>
                                        </p:tgtEl>
                                      </p:cBhvr>
                                    </p:animEffect>
                                    <p:set>
                                      <p:cBhvr>
                                        <p:cTn id="211" dur="1" fill="hold">
                                          <p:stCondLst>
                                            <p:cond delay="499"/>
                                          </p:stCondLst>
                                        </p:cTn>
                                        <p:tgtEl>
                                          <p:spTgt spid="132"/>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133"/>
                                        </p:tgtEl>
                                      </p:cBhvr>
                                    </p:animEffect>
                                    <p:set>
                                      <p:cBhvr>
                                        <p:cTn id="214" dur="1" fill="hold">
                                          <p:stCondLst>
                                            <p:cond delay="499"/>
                                          </p:stCondLst>
                                        </p:cTn>
                                        <p:tgtEl>
                                          <p:spTgt spid="133"/>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134"/>
                                        </p:tgtEl>
                                      </p:cBhvr>
                                    </p:animEffect>
                                    <p:set>
                                      <p:cBhvr>
                                        <p:cTn id="217" dur="1" fill="hold">
                                          <p:stCondLst>
                                            <p:cond delay="499"/>
                                          </p:stCondLst>
                                        </p:cTn>
                                        <p:tgtEl>
                                          <p:spTgt spid="134"/>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135"/>
                                        </p:tgtEl>
                                      </p:cBhvr>
                                    </p:animEffect>
                                    <p:set>
                                      <p:cBhvr>
                                        <p:cTn id="220" dur="1" fill="hold">
                                          <p:stCondLst>
                                            <p:cond delay="499"/>
                                          </p:stCondLst>
                                        </p:cTn>
                                        <p:tgtEl>
                                          <p:spTgt spid="135"/>
                                        </p:tgtEl>
                                        <p:attrNameLst>
                                          <p:attrName>style.visibility</p:attrName>
                                        </p:attrNameLst>
                                      </p:cBhvr>
                                      <p:to>
                                        <p:strVal val="hidden"/>
                                      </p:to>
                                    </p:set>
                                  </p:childTnLst>
                                </p:cTn>
                              </p:par>
                              <p:par>
                                <p:cTn id="221" presetID="10" presetClass="exit" presetSubtype="0" fill="hold" grpId="1" nodeType="withEffect">
                                  <p:stCondLst>
                                    <p:cond delay="0"/>
                                  </p:stCondLst>
                                  <p:childTnLst>
                                    <p:animEffect transition="out" filter="fade">
                                      <p:cBhvr>
                                        <p:cTn id="222" dur="500"/>
                                        <p:tgtEl>
                                          <p:spTgt spid="137"/>
                                        </p:tgtEl>
                                      </p:cBhvr>
                                    </p:animEffect>
                                    <p:set>
                                      <p:cBhvr>
                                        <p:cTn id="223" dur="1" fill="hold">
                                          <p:stCondLst>
                                            <p:cond delay="499"/>
                                          </p:stCondLst>
                                        </p:cTn>
                                        <p:tgtEl>
                                          <p:spTgt spid="137"/>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140"/>
                                        </p:tgtEl>
                                      </p:cBhvr>
                                    </p:animEffect>
                                    <p:set>
                                      <p:cBhvr>
                                        <p:cTn id="226" dur="1" fill="hold">
                                          <p:stCondLst>
                                            <p:cond delay="499"/>
                                          </p:stCondLst>
                                        </p:cTn>
                                        <p:tgtEl>
                                          <p:spTgt spid="140"/>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500"/>
                                        <p:tgtEl>
                                          <p:spTgt spid="141"/>
                                        </p:tgtEl>
                                      </p:cBhvr>
                                    </p:animEffect>
                                    <p:set>
                                      <p:cBhvr>
                                        <p:cTn id="229" dur="1" fill="hold">
                                          <p:stCondLst>
                                            <p:cond delay="499"/>
                                          </p:stCondLst>
                                        </p:cTn>
                                        <p:tgtEl>
                                          <p:spTgt spid="141"/>
                                        </p:tgtEl>
                                        <p:attrNameLst>
                                          <p:attrName>style.visibility</p:attrName>
                                        </p:attrNameLst>
                                      </p:cBhvr>
                                      <p:to>
                                        <p:strVal val="hidden"/>
                                      </p:to>
                                    </p:se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142"/>
                                        </p:tgtEl>
                                        <p:attrNameLst>
                                          <p:attrName>style.visibility</p:attrName>
                                        </p:attrNameLst>
                                      </p:cBhvr>
                                      <p:to>
                                        <p:strVal val="visible"/>
                                      </p:to>
                                    </p:set>
                                    <p:animEffect transition="in" filter="fade">
                                      <p:cBhvr>
                                        <p:cTn id="234" dur="500"/>
                                        <p:tgtEl>
                                          <p:spTgt spid="142"/>
                                        </p:tgtEl>
                                      </p:cBhvr>
                                    </p:animEffect>
                                  </p:childTnLst>
                                </p:cTn>
                              </p:par>
                              <p:par>
                                <p:cTn id="235" presetID="10" presetClass="entr" presetSubtype="0" fill="hold" nodeType="withEffect">
                                  <p:stCondLst>
                                    <p:cond delay="0"/>
                                  </p:stCondLst>
                                  <p:childTnLst>
                                    <p:set>
                                      <p:cBhvr>
                                        <p:cTn id="236" dur="1" fill="hold">
                                          <p:stCondLst>
                                            <p:cond delay="0"/>
                                          </p:stCondLst>
                                        </p:cTn>
                                        <p:tgtEl>
                                          <p:spTgt spid="144"/>
                                        </p:tgtEl>
                                        <p:attrNameLst>
                                          <p:attrName>style.visibility</p:attrName>
                                        </p:attrNameLst>
                                      </p:cBhvr>
                                      <p:to>
                                        <p:strVal val="visible"/>
                                      </p:to>
                                    </p:set>
                                    <p:animEffect transition="in" filter="fade">
                                      <p:cBhvr>
                                        <p:cTn id="237"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102" grpId="2"/>
      <p:bldP spid="106" grpId="0" animBg="1"/>
      <p:bldP spid="106" grpId="1" animBg="1"/>
      <p:bldP spid="106" grpId="2" animBg="1"/>
      <p:bldP spid="106" grpId="3" animBg="1"/>
      <p:bldP spid="107" grpId="0"/>
      <p:bldP spid="107" grpId="1"/>
      <p:bldP spid="107" grpId="2"/>
      <p:bldP spid="107" grpId="3"/>
      <p:bldP spid="108" grpId="0" animBg="1"/>
      <p:bldP spid="108" grpId="1" animBg="1"/>
      <p:bldP spid="108" grpId="2" animBg="1"/>
      <p:bldP spid="108" grpId="3" animBg="1"/>
      <p:bldP spid="109" grpId="0"/>
      <p:bldP spid="109" grpId="1"/>
      <p:bldP spid="109" grpId="2"/>
      <p:bldP spid="109" grpId="3"/>
      <p:bldP spid="111" grpId="0" animBg="1"/>
      <p:bldP spid="111" grpId="1" animBg="1"/>
      <p:bldP spid="111" grpId="2" animBg="1"/>
      <p:bldP spid="113" grpId="0" animBg="1"/>
      <p:bldP spid="113"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7" grpId="0" animBg="1"/>
      <p:bldP spid="137" grpId="1" animBg="1"/>
      <p:bldP spid="140" grpId="0"/>
      <p:bldP spid="140" grpId="1"/>
      <p:bldP spid="141" grpId="0"/>
      <p:bldP spid="141" grpId="1"/>
      <p:bldP spid="1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a:t>
            </a:r>
            <a:endParaRPr lang="zh-TW" altLang="en-US" dirty="0"/>
          </a:p>
        </p:txBody>
      </p:sp>
      <p:sp>
        <p:nvSpPr>
          <p:cNvPr id="3" name="內容版面配置區 2"/>
          <p:cNvSpPr>
            <a:spLocks noGrp="1"/>
          </p:cNvSpPr>
          <p:nvPr>
            <p:ph idx="1"/>
          </p:nvPr>
        </p:nvSpPr>
        <p:spPr>
          <a:xfrm>
            <a:off x="285720" y="1076325"/>
            <a:ext cx="8401080" cy="5248275"/>
          </a:xfrm>
        </p:spPr>
        <p:txBody>
          <a:bodyPr/>
          <a:lstStyle/>
          <a:p>
            <a:pPr marL="447675">
              <a:buNone/>
            </a:pPr>
            <a:r>
              <a:rPr lang="en-US" altLang="zh-TW" sz="1400" b="0" dirty="0" smtClean="0">
                <a:solidFill>
                  <a:srgbClr val="00B050"/>
                </a:solidFill>
              </a:rPr>
              <a:t>/* find the branching probabilities in first term*/</a:t>
            </a:r>
          </a:p>
          <a:p>
            <a:pPr marL="90488" indent="14288">
              <a:buNone/>
            </a:pPr>
            <a:r>
              <a:rPr lang="en-US" altLang="zh-TW" sz="1400" b="0" dirty="0" smtClean="0"/>
              <a:t>float beta=b-</a:t>
            </a:r>
            <a:r>
              <a:rPr lang="en-US" altLang="zh-TW" sz="1400" b="0" dirty="0" err="1" smtClean="0"/>
              <a:t>muTP,alpha</a:t>
            </a:r>
            <a:r>
              <a:rPr lang="en-US" altLang="zh-TW" sz="1400" b="0" dirty="0" smtClean="0"/>
              <a:t>=beta+2*sigma*</a:t>
            </a:r>
            <a:r>
              <a:rPr lang="en-US" altLang="zh-TW" sz="1400" b="0" dirty="0" err="1" smtClean="0"/>
              <a:t>pow</a:t>
            </a:r>
            <a:r>
              <a:rPr lang="en-US" altLang="zh-TW" sz="1400" b="0" dirty="0" smtClean="0"/>
              <a:t>(deltaT,0.5F),gamma=beta-2*sigma*</a:t>
            </a:r>
            <a:r>
              <a:rPr lang="en-US" altLang="zh-TW" sz="1400" b="0" dirty="0" err="1" smtClean="0"/>
              <a:t>pow</a:t>
            </a:r>
            <a:r>
              <a:rPr lang="en-US" altLang="zh-TW" sz="1400" b="0" dirty="0" smtClean="0"/>
              <a:t>(deltaT,0.5F);			</a:t>
            </a:r>
          </a:p>
          <a:p>
            <a:pPr marL="447675">
              <a:buNone/>
            </a:pPr>
            <a:r>
              <a:rPr lang="en-US" altLang="zh-TW" sz="1400" b="0" dirty="0" smtClean="0"/>
              <a:t>float </a:t>
            </a:r>
            <a:r>
              <a:rPr lang="en-US" altLang="zh-TW" sz="1400" b="0" dirty="0" err="1" smtClean="0"/>
              <a:t>varTP</a:t>
            </a:r>
            <a:r>
              <a:rPr lang="en-US" altLang="zh-TW" sz="1400" b="0" dirty="0" smtClean="0"/>
              <a:t>=</a:t>
            </a:r>
            <a:r>
              <a:rPr lang="en-US" altLang="zh-TW" sz="1400" b="0" dirty="0" err="1" smtClean="0"/>
              <a:t>pow</a:t>
            </a:r>
            <a:r>
              <a:rPr lang="en-US" altLang="zh-TW" sz="1400" b="0" dirty="0" smtClean="0"/>
              <a:t>(sigma,2)*</a:t>
            </a:r>
            <a:r>
              <a:rPr lang="en-US" altLang="zh-TW" sz="1400" b="0" dirty="0" err="1" smtClean="0"/>
              <a:t>deltaTP</a:t>
            </a:r>
            <a:r>
              <a:rPr lang="en-US" altLang="zh-TW" sz="1400" b="0" dirty="0" smtClean="0"/>
              <a:t>;</a:t>
            </a:r>
          </a:p>
          <a:p>
            <a:pPr marL="447675">
              <a:buNone/>
            </a:pPr>
            <a:r>
              <a:rPr lang="sv-SE" altLang="zh-TW" sz="1400" b="0" dirty="0" smtClean="0"/>
              <a:t>float det=(beta-alpha)*(gamma-alpha)*(gamma-beta);</a:t>
            </a:r>
          </a:p>
          <a:p>
            <a:pPr marL="447675">
              <a:buNone/>
            </a:pPr>
            <a:r>
              <a:rPr lang="en-US" altLang="zh-TW" sz="1400" b="0" dirty="0" smtClean="0"/>
              <a:t>float </a:t>
            </a:r>
            <a:r>
              <a:rPr lang="en-US" altLang="zh-TW" sz="1400" b="0" dirty="0" err="1" smtClean="0"/>
              <a:t>detU</a:t>
            </a:r>
            <a:r>
              <a:rPr lang="en-US" altLang="zh-TW" sz="1400" b="0" dirty="0" smtClean="0"/>
              <a:t>=(beta*</a:t>
            </a:r>
            <a:r>
              <a:rPr lang="en-US" altLang="zh-TW" sz="1400" b="0" dirty="0" err="1" smtClean="0"/>
              <a:t>gamma+varTP</a:t>
            </a:r>
            <a:r>
              <a:rPr lang="en-US" altLang="zh-TW" sz="1400" b="0" dirty="0" smtClean="0"/>
              <a:t>)*(gamma-beta);</a:t>
            </a:r>
          </a:p>
          <a:p>
            <a:pPr marL="447675">
              <a:buNone/>
            </a:pPr>
            <a:r>
              <a:rPr lang="en-US" altLang="zh-TW" sz="1400" b="0" dirty="0" smtClean="0"/>
              <a:t>float </a:t>
            </a:r>
            <a:r>
              <a:rPr lang="en-US" altLang="zh-TW" sz="1400" b="0" dirty="0" err="1" smtClean="0"/>
              <a:t>detM</a:t>
            </a:r>
            <a:r>
              <a:rPr lang="en-US" altLang="zh-TW" sz="1400" b="0" dirty="0" smtClean="0"/>
              <a:t>=(alpha*</a:t>
            </a:r>
            <a:r>
              <a:rPr lang="en-US" altLang="zh-TW" sz="1400" b="0" dirty="0" err="1" smtClean="0"/>
              <a:t>gamma+varTP</a:t>
            </a:r>
            <a:r>
              <a:rPr lang="en-US" altLang="zh-TW" sz="1400" b="0" dirty="0" smtClean="0"/>
              <a:t>)*(alpha-gamma);</a:t>
            </a:r>
          </a:p>
          <a:p>
            <a:pPr marL="447675">
              <a:buNone/>
            </a:pPr>
            <a:r>
              <a:rPr lang="en-US" altLang="zh-TW" sz="1400" b="0" dirty="0" smtClean="0"/>
              <a:t>float </a:t>
            </a:r>
            <a:r>
              <a:rPr lang="en-US" altLang="zh-TW" sz="1400" b="0" dirty="0" err="1" smtClean="0"/>
              <a:t>detD</a:t>
            </a:r>
            <a:r>
              <a:rPr lang="en-US" altLang="zh-TW" sz="1400" b="0" dirty="0" smtClean="0"/>
              <a:t>=(alpha*</a:t>
            </a:r>
            <a:r>
              <a:rPr lang="en-US" altLang="zh-TW" sz="1400" b="0" dirty="0" err="1" smtClean="0"/>
              <a:t>beta+varTP</a:t>
            </a:r>
            <a:r>
              <a:rPr lang="en-US" altLang="zh-TW" sz="1400" b="0" dirty="0" smtClean="0"/>
              <a:t>)*(beta-alpha);</a:t>
            </a:r>
          </a:p>
          <a:p>
            <a:pPr marL="447675">
              <a:buNone/>
            </a:pPr>
            <a:r>
              <a:rPr lang="en-US" altLang="zh-TW" sz="1400" b="0" dirty="0" err="1" smtClean="0"/>
              <a:t>pu</a:t>
            </a:r>
            <a:r>
              <a:rPr lang="en-US" altLang="zh-TW" sz="1400" b="0" dirty="0" smtClean="0"/>
              <a:t>=</a:t>
            </a:r>
            <a:r>
              <a:rPr lang="en-US" altLang="zh-TW" sz="1400" b="0" dirty="0" err="1" smtClean="0"/>
              <a:t>detU</a:t>
            </a:r>
            <a:r>
              <a:rPr lang="en-US" altLang="zh-TW" sz="1400" b="0" dirty="0" smtClean="0"/>
              <a:t>/</a:t>
            </a:r>
            <a:r>
              <a:rPr lang="en-US" altLang="zh-TW" sz="1400" b="0" dirty="0" err="1" smtClean="0"/>
              <a:t>det,pm</a:t>
            </a:r>
            <a:r>
              <a:rPr lang="en-US" altLang="zh-TW" sz="1400" b="0" dirty="0" smtClean="0"/>
              <a:t>=</a:t>
            </a:r>
            <a:r>
              <a:rPr lang="en-US" altLang="zh-TW" sz="1400" b="0" dirty="0" err="1" smtClean="0"/>
              <a:t>detM</a:t>
            </a:r>
            <a:r>
              <a:rPr lang="en-US" altLang="zh-TW" sz="1400" b="0" dirty="0" smtClean="0"/>
              <a:t>/</a:t>
            </a:r>
            <a:r>
              <a:rPr lang="en-US" altLang="zh-TW" sz="1400" b="0" dirty="0" err="1" smtClean="0"/>
              <a:t>det</a:t>
            </a:r>
            <a:r>
              <a:rPr lang="en-US" altLang="zh-TW" sz="1400" b="0" dirty="0" smtClean="0"/>
              <a:t>, pd=</a:t>
            </a:r>
            <a:r>
              <a:rPr lang="en-US" altLang="zh-TW" sz="1400" b="0" dirty="0" err="1" smtClean="0"/>
              <a:t>detD</a:t>
            </a:r>
            <a:r>
              <a:rPr lang="en-US" altLang="zh-TW" sz="1400" b="0" dirty="0" smtClean="0"/>
              <a:t>/</a:t>
            </a:r>
            <a:r>
              <a:rPr lang="en-US" altLang="zh-TW" sz="1400" b="0" dirty="0" err="1" smtClean="0"/>
              <a:t>det</a:t>
            </a:r>
            <a:r>
              <a:rPr lang="en-US" altLang="zh-TW" sz="1400" b="0" dirty="0" smtClean="0"/>
              <a:t>;	</a:t>
            </a:r>
          </a:p>
          <a:p>
            <a:pPr marL="447675">
              <a:buNone/>
            </a:pPr>
            <a:endParaRPr lang="zh-TW" altLang="en-US" sz="1400" b="0" dirty="0" smtClean="0"/>
          </a:p>
          <a:p>
            <a:pPr marL="447675">
              <a:buNone/>
            </a:pPr>
            <a:r>
              <a:rPr lang="en-US" altLang="zh-TW" sz="1400" b="0" dirty="0" smtClean="0">
                <a:solidFill>
                  <a:srgbClr val="00B050"/>
                </a:solidFill>
              </a:rPr>
              <a:t>/* find the branching probabilities after first term*/</a:t>
            </a:r>
          </a:p>
          <a:p>
            <a:pPr marL="447675">
              <a:buNone/>
            </a:pPr>
            <a:r>
              <a:rPr lang="en-US" altLang="zh-TW" sz="1400" b="0" dirty="0" smtClean="0"/>
              <a:t>float </a:t>
            </a:r>
            <a:r>
              <a:rPr lang="en-US" altLang="zh-TW" sz="1400" b="0" dirty="0" err="1" smtClean="0"/>
              <a:t>crrU</a:t>
            </a:r>
            <a:r>
              <a:rPr lang="en-US" altLang="zh-TW" sz="1400" b="0" dirty="0" smtClean="0"/>
              <a:t>=exp(sigma*</a:t>
            </a:r>
            <a:r>
              <a:rPr lang="en-US" altLang="zh-TW" sz="1400" b="0" dirty="0" err="1" smtClean="0"/>
              <a:t>pow</a:t>
            </a:r>
            <a:r>
              <a:rPr lang="en-US" altLang="zh-TW" sz="1400" b="0" dirty="0" smtClean="0"/>
              <a:t>(deltaT,0.5F)),</a:t>
            </a:r>
            <a:r>
              <a:rPr lang="en-US" altLang="zh-TW" sz="1400" b="0" dirty="0" err="1" smtClean="0"/>
              <a:t>crrD</a:t>
            </a:r>
            <a:r>
              <a:rPr lang="en-US" altLang="zh-TW" sz="1400" b="0" dirty="0" smtClean="0"/>
              <a:t>=exp(-1*sigma*</a:t>
            </a:r>
            <a:r>
              <a:rPr lang="en-US" altLang="zh-TW" sz="1400" b="0" dirty="0" err="1" smtClean="0"/>
              <a:t>pow</a:t>
            </a:r>
            <a:r>
              <a:rPr lang="en-US" altLang="zh-TW" sz="1400" b="0" dirty="0" smtClean="0"/>
              <a:t>(deltaT,0.5F));</a:t>
            </a:r>
          </a:p>
          <a:p>
            <a:pPr marL="447675">
              <a:buNone/>
            </a:pPr>
            <a:r>
              <a:rPr lang="en-US" altLang="zh-TW" sz="1400" b="0" dirty="0" err="1" smtClean="0"/>
              <a:t>crrPu</a:t>
            </a:r>
            <a:r>
              <a:rPr lang="en-US" altLang="zh-TW" sz="1400" b="0" dirty="0" smtClean="0"/>
              <a:t>=(exp(r*</a:t>
            </a:r>
            <a:r>
              <a:rPr lang="en-US" altLang="zh-TW" sz="1400" b="0" dirty="0" err="1" smtClean="0"/>
              <a:t>deltaT</a:t>
            </a:r>
            <a:r>
              <a:rPr lang="en-US" altLang="zh-TW" sz="1400" b="0" dirty="0" smtClean="0"/>
              <a:t>)-</a:t>
            </a:r>
            <a:r>
              <a:rPr lang="en-US" altLang="zh-TW" sz="1400" b="0" dirty="0" err="1" smtClean="0"/>
              <a:t>crrD</a:t>
            </a:r>
            <a:r>
              <a:rPr lang="en-US" altLang="zh-TW" sz="1400" b="0" dirty="0" smtClean="0"/>
              <a:t>)/(</a:t>
            </a:r>
            <a:r>
              <a:rPr lang="en-US" altLang="zh-TW" sz="1400" b="0" dirty="0" err="1" smtClean="0"/>
              <a:t>crrU-crrD</a:t>
            </a:r>
            <a:r>
              <a:rPr lang="en-US" altLang="zh-TW" sz="1400" b="0" dirty="0" smtClean="0"/>
              <a:t>);</a:t>
            </a:r>
          </a:p>
          <a:p>
            <a:pPr marL="447675">
              <a:buNone/>
            </a:pPr>
            <a:r>
              <a:rPr lang="en-US" altLang="zh-TW" sz="1400" b="0" dirty="0" err="1" smtClean="0"/>
              <a:t>crrPd</a:t>
            </a:r>
            <a:r>
              <a:rPr lang="en-US" altLang="zh-TW" sz="1400" b="0" dirty="0" smtClean="0"/>
              <a:t>=1-crrPu;	</a:t>
            </a:r>
          </a:p>
          <a:p>
            <a:pPr marL="447675">
              <a:buNone/>
            </a:pPr>
            <a:r>
              <a:rPr lang="en-US" altLang="zh-TW" sz="1400" b="0" dirty="0" smtClean="0">
                <a:solidFill>
                  <a:srgbClr val="00B050"/>
                </a:solidFill>
              </a:rPr>
              <a:t>/* find the information among bounds in final term */	</a:t>
            </a:r>
            <a:r>
              <a:rPr lang="en-US" altLang="zh-TW" sz="1400" b="0" dirty="0" smtClean="0"/>
              <a:t>		</a:t>
            </a:r>
          </a:p>
          <a:p>
            <a:pPr marL="447675">
              <a:buNone/>
            </a:pPr>
            <a:r>
              <a:rPr lang="en-US" altLang="zh-TW" sz="1400" b="0" dirty="0" smtClean="0"/>
              <a:t>if(</a:t>
            </a:r>
            <a:r>
              <a:rPr lang="en-US" altLang="zh-TW" sz="1400" b="0" dirty="0" err="1" smtClean="0"/>
              <a:t>finInf</a:t>
            </a:r>
            <a:r>
              <a:rPr lang="en-US" altLang="zh-TW" sz="1400" b="0" dirty="0" smtClean="0"/>
              <a:t>[NUM]&gt;0)</a:t>
            </a:r>
          </a:p>
          <a:p>
            <a:pPr marL="625475">
              <a:buNone/>
            </a:pPr>
            <a:r>
              <a:rPr lang="en-US" altLang="zh-TW" sz="1400" b="0" dirty="0" err="1" smtClean="0"/>
              <a:t>finInf</a:t>
            </a:r>
            <a:r>
              <a:rPr lang="en-US" altLang="zh-TW" sz="1400" b="0" dirty="0" smtClean="0"/>
              <a:t>[PRICE]=exp(h-2*sigma*</a:t>
            </a:r>
            <a:r>
              <a:rPr lang="en-US" altLang="zh-TW" sz="1400" b="0" dirty="0" err="1" smtClean="0"/>
              <a:t>pow</a:t>
            </a:r>
            <a:r>
              <a:rPr lang="en-US" altLang="zh-TW" sz="1400" b="0" dirty="0" smtClean="0"/>
              <a:t>(deltaT,0.5F))*</a:t>
            </a:r>
            <a:r>
              <a:rPr lang="en-US" altLang="zh-TW" sz="1400" b="0" dirty="0" err="1" smtClean="0"/>
              <a:t>iniNode</a:t>
            </a:r>
            <a:r>
              <a:rPr lang="en-US" altLang="zh-TW" sz="1400" b="0" dirty="0" smtClean="0"/>
              <a:t>[PRICE];</a:t>
            </a:r>
          </a:p>
          <a:p>
            <a:pPr>
              <a:buNone/>
            </a:pPr>
            <a:r>
              <a:rPr lang="en-US" altLang="zh-TW" sz="1400" b="0" dirty="0" smtClean="0"/>
              <a:t>}</a:t>
            </a:r>
            <a:endParaRPr lang="zh-TW" altLang="en-US" sz="14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16</a:t>
            </a:fld>
            <a:endParaRPr lang="en-US" altLang="zh-TW"/>
          </a:p>
        </p:txBody>
      </p:sp>
      <p:pic>
        <p:nvPicPr>
          <p:cNvPr id="5122" name="Picture 2"/>
          <p:cNvPicPr>
            <a:picLocks noChangeAspect="1" noChangeArrowheads="1"/>
          </p:cNvPicPr>
          <p:nvPr/>
        </p:nvPicPr>
        <p:blipFill>
          <a:blip r:embed="rId2" cstate="print"/>
          <a:srcRect/>
          <a:stretch>
            <a:fillRect/>
          </a:stretch>
        </p:blipFill>
        <p:spPr bwMode="auto">
          <a:xfrm>
            <a:off x="5556510" y="1643050"/>
            <a:ext cx="3373208" cy="1057274"/>
          </a:xfrm>
          <a:prstGeom prst="rect">
            <a:avLst/>
          </a:prstGeom>
          <a:noFill/>
          <a:ln w="9525">
            <a:solidFill>
              <a:schemeClr val="tx1">
                <a:lumMod val="60000"/>
                <a:lumOff val="40000"/>
              </a:schemeClr>
            </a:solid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559432" y="2786058"/>
            <a:ext cx="2786082" cy="1349134"/>
          </a:xfrm>
          <a:prstGeom prst="rect">
            <a:avLst/>
          </a:prstGeom>
          <a:noFill/>
          <a:ln w="9525">
            <a:solidFill>
              <a:schemeClr val="tx1">
                <a:lumMod val="60000"/>
                <a:lumOff val="40000"/>
              </a:schemeClr>
            </a:solid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214678" y="4410084"/>
            <a:ext cx="3924300" cy="304800"/>
          </a:xfrm>
          <a:prstGeom prst="rect">
            <a:avLst/>
          </a:prstGeom>
          <a:noFill/>
          <a:ln w="9525">
            <a:solidFill>
              <a:schemeClr val="tx1">
                <a:lumMod val="60000"/>
                <a:lumOff val="40000"/>
              </a:schemeClr>
            </a:solidFill>
            <a:miter lim="800000"/>
            <a:headEnd/>
            <a:tailEnd/>
          </a:ln>
        </p:spPr>
      </p:pic>
      <p:grpSp>
        <p:nvGrpSpPr>
          <p:cNvPr id="12" name="群組 11"/>
          <p:cNvGrpSpPr/>
          <p:nvPr/>
        </p:nvGrpSpPr>
        <p:grpSpPr>
          <a:xfrm>
            <a:off x="5500694" y="1142984"/>
            <a:ext cx="2928958" cy="3857652"/>
            <a:chOff x="3071802" y="758982"/>
            <a:chExt cx="4271766" cy="5384662"/>
          </a:xfrm>
        </p:grpSpPr>
        <p:pic>
          <p:nvPicPr>
            <p:cNvPr id="9" name="Picture 2"/>
            <p:cNvPicPr>
              <a:picLocks noChangeAspect="1" noChangeArrowheads="1"/>
            </p:cNvPicPr>
            <p:nvPr/>
          </p:nvPicPr>
          <p:blipFill>
            <a:blip r:embed="rId5" cstate="print"/>
            <a:srcRect/>
            <a:stretch>
              <a:fillRect/>
            </a:stretch>
          </p:blipFill>
          <p:spPr bwMode="auto">
            <a:xfrm>
              <a:off x="3071802" y="758982"/>
              <a:ext cx="4230806" cy="5384662"/>
            </a:xfrm>
            <a:prstGeom prst="rect">
              <a:avLst/>
            </a:prstGeom>
            <a:noFill/>
            <a:ln w="9525">
              <a:solidFill>
                <a:schemeClr val="tx1">
                  <a:lumMod val="60000"/>
                  <a:lumOff val="40000"/>
                </a:schemeClr>
              </a:solidFill>
              <a:miter lim="800000"/>
              <a:headEnd/>
              <a:tailEnd/>
            </a:ln>
          </p:spPr>
        </p:pic>
        <p:sp>
          <p:nvSpPr>
            <p:cNvPr id="10" name="橢圓 9"/>
            <p:cNvSpPr/>
            <p:nvPr/>
          </p:nvSpPr>
          <p:spPr bwMode="auto">
            <a:xfrm>
              <a:off x="6586778" y="2214554"/>
              <a:ext cx="357190" cy="35719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1" name="右大括弧 10"/>
            <p:cNvSpPr/>
            <p:nvPr/>
          </p:nvSpPr>
          <p:spPr bwMode="auto">
            <a:xfrm>
              <a:off x="7000891" y="2357430"/>
              <a:ext cx="342677" cy="3287634"/>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122"/>
                                        </p:tgtEl>
                                      </p:cBhvr>
                                    </p:animEffect>
                                    <p:set>
                                      <p:cBhvr>
                                        <p:cTn id="7" dur="1" fill="hold">
                                          <p:stCondLst>
                                            <p:cond delay="499"/>
                                          </p:stCondLst>
                                        </p:cTn>
                                        <p:tgtEl>
                                          <p:spTgt spid="512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123"/>
                                        </p:tgtEl>
                                      </p:cBhvr>
                                    </p:animEffect>
                                    <p:set>
                                      <p:cBhvr>
                                        <p:cTn id="10" dur="1" fill="hold">
                                          <p:stCondLst>
                                            <p:cond delay="499"/>
                                          </p:stCondLst>
                                        </p:cTn>
                                        <p:tgtEl>
                                          <p:spTgt spid="512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124"/>
                                        </p:tgtEl>
                                      </p:cBhvr>
                                    </p:animEffect>
                                    <p:set>
                                      <p:cBhvr>
                                        <p:cTn id="18" dur="1" fill="hold">
                                          <p:stCondLst>
                                            <p:cond delay="499"/>
                                          </p:stCondLst>
                                        </p:cTn>
                                        <p:tgtEl>
                                          <p:spTgt spid="5124"/>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main()</a:t>
            </a:r>
            <a:endParaRPr lang="zh-TW" altLang="en-US" dirty="0"/>
          </a:p>
        </p:txBody>
      </p:sp>
      <p:sp>
        <p:nvSpPr>
          <p:cNvPr id="3" name="內容版面配置區 2"/>
          <p:cNvSpPr>
            <a:spLocks noGrp="1"/>
          </p:cNvSpPr>
          <p:nvPr>
            <p:ph idx="1"/>
          </p:nvPr>
        </p:nvSpPr>
        <p:spPr>
          <a:xfrm>
            <a:off x="628680" y="1076325"/>
            <a:ext cx="8229600" cy="5248275"/>
          </a:xfrm>
        </p:spPr>
        <p:txBody>
          <a:bodyPr/>
          <a:lstStyle/>
          <a:p>
            <a:pPr>
              <a:buNone/>
            </a:pPr>
            <a:r>
              <a:rPr lang="en-US" altLang="zh-TW" sz="1300" b="0" dirty="0" smtClean="0">
                <a:solidFill>
                  <a:srgbClr val="00B050"/>
                </a:solidFill>
              </a:rPr>
              <a:t>/* initiate the first BTT object */</a:t>
            </a:r>
          </a:p>
          <a:p>
            <a:pPr>
              <a:buNone/>
            </a:pPr>
            <a:r>
              <a:rPr lang="en-US" altLang="zh-TW" sz="1300" b="0" dirty="0" smtClean="0"/>
              <a:t>float </a:t>
            </a:r>
            <a:r>
              <a:rPr lang="en-US" altLang="zh-TW" sz="1300" b="0" dirty="0" err="1" smtClean="0"/>
              <a:t>ini</a:t>
            </a:r>
            <a:r>
              <a:rPr lang="en-US" altLang="zh-TW" sz="1300" b="0" dirty="0" smtClean="0"/>
              <a:t>[]={iniPrice,1};	</a:t>
            </a:r>
            <a:r>
              <a:rPr lang="en-US" altLang="zh-TW" sz="1300" b="0" dirty="0" smtClean="0">
                <a:solidFill>
                  <a:srgbClr val="00B050"/>
                </a:solidFill>
              </a:rPr>
              <a:t>//record the start price</a:t>
            </a:r>
          </a:p>
          <a:p>
            <a:pPr>
              <a:buNone/>
            </a:pPr>
            <a:r>
              <a:rPr lang="en-US" altLang="zh-TW" sz="1300" dirty="0" err="1" smtClean="0">
                <a:solidFill>
                  <a:schemeClr val="bg2">
                    <a:lumMod val="50000"/>
                  </a:schemeClr>
                </a:solidFill>
              </a:rPr>
              <a:t>btt</a:t>
            </a:r>
            <a:r>
              <a:rPr lang="en-US" altLang="zh-TW" sz="1300" dirty="0" smtClean="0">
                <a:solidFill>
                  <a:schemeClr val="bg2">
                    <a:lumMod val="50000"/>
                  </a:schemeClr>
                </a:solidFill>
              </a:rPr>
              <a:t>[0].set(</a:t>
            </a:r>
            <a:r>
              <a:rPr lang="en-US" altLang="zh-TW" sz="1300" dirty="0" err="1" smtClean="0">
                <a:solidFill>
                  <a:schemeClr val="bg2">
                    <a:lumMod val="50000"/>
                  </a:schemeClr>
                </a:solidFill>
              </a:rPr>
              <a:t>hPrice,lPrice,exePrice,ini,obDays</a:t>
            </a:r>
            <a:r>
              <a:rPr lang="en-US" altLang="zh-TW" sz="1300" dirty="0" smtClean="0">
                <a:solidFill>
                  <a:schemeClr val="bg2">
                    <a:lumMod val="50000"/>
                  </a:schemeClr>
                </a:solidFill>
              </a:rPr>
              <a:t>[0],</a:t>
            </a:r>
            <a:r>
              <a:rPr lang="en-US" altLang="zh-TW" sz="1300" dirty="0" err="1" smtClean="0">
                <a:solidFill>
                  <a:schemeClr val="bg2">
                    <a:lumMod val="50000"/>
                  </a:schemeClr>
                </a:solidFill>
              </a:rPr>
              <a:t>obDays</a:t>
            </a:r>
            <a:r>
              <a:rPr lang="en-US" altLang="zh-TW" sz="1300" dirty="0" smtClean="0">
                <a:solidFill>
                  <a:schemeClr val="bg2">
                    <a:lumMod val="50000"/>
                  </a:schemeClr>
                </a:solidFill>
              </a:rPr>
              <a:t>[0]/t*</a:t>
            </a:r>
            <a:r>
              <a:rPr lang="en-US" altLang="zh-TW" sz="1300" dirty="0" err="1" smtClean="0">
                <a:solidFill>
                  <a:schemeClr val="bg2">
                    <a:lumMod val="50000"/>
                  </a:schemeClr>
                </a:solidFill>
              </a:rPr>
              <a:t>m,sigma,r</a:t>
            </a:r>
            <a:r>
              <a:rPr lang="en-US" altLang="zh-TW" sz="1300" dirty="0" smtClean="0">
                <a:solidFill>
                  <a:schemeClr val="bg2">
                    <a:lumMod val="50000"/>
                  </a:schemeClr>
                </a:solidFill>
              </a:rPr>
              <a:t>);</a:t>
            </a:r>
          </a:p>
          <a:p>
            <a:pPr>
              <a:buNone/>
            </a:pPr>
            <a:endParaRPr lang="en-US" altLang="zh-TW" sz="1300" b="0" dirty="0" smtClean="0">
              <a:solidFill>
                <a:srgbClr val="00B050"/>
              </a:solidFill>
            </a:endParaRPr>
          </a:p>
          <a:p>
            <a:pPr>
              <a:buNone/>
            </a:pPr>
            <a:r>
              <a:rPr lang="en-US" altLang="zh-TW" sz="1300" b="0" dirty="0" smtClean="0">
                <a:solidFill>
                  <a:srgbClr val="00B050"/>
                </a:solidFill>
              </a:rPr>
              <a:t>/* initiate remaining BTT objects */</a:t>
            </a:r>
          </a:p>
          <a:p>
            <a:pPr>
              <a:buNone/>
            </a:pPr>
            <a:r>
              <a:rPr lang="en-US" altLang="zh-TW" sz="1300" b="0" dirty="0" smtClean="0"/>
              <a:t>for(</a:t>
            </a:r>
            <a:r>
              <a:rPr lang="en-US" altLang="zh-TW" sz="1300" b="0" dirty="0" err="1" smtClean="0"/>
              <a:t>i</a:t>
            </a:r>
            <a:r>
              <a:rPr lang="en-US" altLang="zh-TW" sz="1300" b="0" dirty="0" smtClean="0"/>
              <a:t>=1;i&lt;</a:t>
            </a:r>
            <a:r>
              <a:rPr lang="en-US" altLang="zh-TW" sz="1300" b="0" dirty="0" err="1" smtClean="0"/>
              <a:t>obNum;i</a:t>
            </a:r>
            <a:r>
              <a:rPr lang="en-US" altLang="zh-TW" sz="1300" b="0" dirty="0" smtClean="0"/>
              <a:t>++)</a:t>
            </a:r>
          </a:p>
          <a:p>
            <a:pPr marL="538163">
              <a:buNone/>
            </a:pPr>
            <a:r>
              <a:rPr lang="en-US" altLang="zh-TW" sz="1300" b="0" dirty="0" smtClean="0"/>
              <a:t>	</a:t>
            </a:r>
            <a:r>
              <a:rPr lang="en-US" altLang="zh-TW" sz="1300" b="0" dirty="0" err="1" smtClean="0"/>
              <a:t>btt</a:t>
            </a:r>
            <a:r>
              <a:rPr lang="en-US" altLang="zh-TW" sz="1300" b="0" dirty="0" smtClean="0"/>
              <a:t>[</a:t>
            </a:r>
            <a:r>
              <a:rPr lang="en-US" altLang="zh-TW" sz="1300" b="0" dirty="0" err="1" smtClean="0"/>
              <a:t>i</a:t>
            </a:r>
            <a:r>
              <a:rPr lang="en-US" altLang="zh-TW" sz="1300" b="0" dirty="0" smtClean="0"/>
              <a:t>].set(</a:t>
            </a:r>
            <a:r>
              <a:rPr lang="en-US" altLang="zh-TW" sz="1300" b="0" dirty="0" err="1" smtClean="0"/>
              <a:t>hPrice,lPrice,exePrice,btt</a:t>
            </a:r>
            <a:r>
              <a:rPr lang="en-US" altLang="zh-TW" sz="1300" b="0" dirty="0" smtClean="0"/>
              <a:t>[i-1].</a:t>
            </a:r>
            <a:r>
              <a:rPr lang="en-US" altLang="zh-TW" sz="1300" b="0" dirty="0" err="1" smtClean="0"/>
              <a:t>finInf,obDays</a:t>
            </a:r>
            <a:r>
              <a:rPr lang="en-US" altLang="zh-TW" sz="1300" b="0" dirty="0" smtClean="0"/>
              <a:t>[</a:t>
            </a:r>
            <a:r>
              <a:rPr lang="en-US" altLang="zh-TW" sz="1300" b="0" dirty="0" err="1" smtClean="0"/>
              <a:t>i</a:t>
            </a:r>
            <a:r>
              <a:rPr lang="en-US" altLang="zh-TW" sz="1300" b="0" dirty="0" smtClean="0"/>
              <a:t>],</a:t>
            </a:r>
            <a:r>
              <a:rPr lang="en-US" altLang="zh-TW" sz="1300" b="0" dirty="0" err="1" smtClean="0"/>
              <a:t>obDays</a:t>
            </a:r>
            <a:r>
              <a:rPr lang="en-US" altLang="zh-TW" sz="1300" b="0" dirty="0" smtClean="0"/>
              <a:t>[</a:t>
            </a:r>
            <a:r>
              <a:rPr lang="en-US" altLang="zh-TW" sz="1300" b="0" dirty="0" err="1" smtClean="0"/>
              <a:t>i</a:t>
            </a:r>
            <a:r>
              <a:rPr lang="en-US" altLang="zh-TW" sz="1300" b="0" dirty="0" smtClean="0"/>
              <a:t>]/t*</a:t>
            </a:r>
            <a:r>
              <a:rPr lang="en-US" altLang="zh-TW" sz="1300" b="0" dirty="0" err="1" smtClean="0"/>
              <a:t>m,sigma,r</a:t>
            </a:r>
            <a:r>
              <a:rPr lang="en-US" altLang="zh-TW" sz="1300" b="0" dirty="0" smtClean="0"/>
              <a:t>);</a:t>
            </a:r>
          </a:p>
          <a:p>
            <a:pPr>
              <a:buNone/>
            </a:pPr>
            <a:endParaRPr lang="en-US" altLang="zh-TW" sz="1300" b="0" dirty="0" smtClean="0">
              <a:solidFill>
                <a:srgbClr val="00B050"/>
              </a:solidFill>
            </a:endParaRPr>
          </a:p>
          <a:p>
            <a:pPr>
              <a:buNone/>
            </a:pPr>
            <a:r>
              <a:rPr lang="en-US" altLang="zh-TW" sz="1300" b="0" dirty="0" smtClean="0">
                <a:solidFill>
                  <a:srgbClr val="00B050"/>
                </a:solidFill>
              </a:rPr>
              <a:t>/* backward induction */</a:t>
            </a:r>
          </a:p>
          <a:p>
            <a:pPr>
              <a:buNone/>
            </a:pPr>
            <a:r>
              <a:rPr lang="en-US" altLang="zh-TW" sz="1300" b="0" dirty="0" smtClean="0"/>
              <a:t>float value[1000][2]={0}; 	</a:t>
            </a:r>
            <a:r>
              <a:rPr lang="en-US" altLang="zh-TW" sz="1300" b="0" dirty="0" smtClean="0">
                <a:solidFill>
                  <a:srgbClr val="00B050"/>
                </a:solidFill>
              </a:rPr>
              <a:t>//record the values in first term</a:t>
            </a:r>
          </a:p>
          <a:p>
            <a:pPr>
              <a:buNone/>
            </a:pPr>
            <a:r>
              <a:rPr lang="en-US" altLang="zh-TW" sz="1300" b="0" dirty="0" smtClean="0"/>
              <a:t>for(</a:t>
            </a:r>
            <a:r>
              <a:rPr lang="en-US" altLang="zh-TW" sz="1300" b="0" dirty="0" err="1" smtClean="0"/>
              <a:t>i</a:t>
            </a:r>
            <a:r>
              <a:rPr lang="en-US" altLang="zh-TW" sz="1300" b="0" dirty="0" smtClean="0"/>
              <a:t>=obNum-1;i&gt;=0;i--){</a:t>
            </a:r>
          </a:p>
          <a:p>
            <a:pPr>
              <a:buNone/>
            </a:pPr>
            <a:r>
              <a:rPr lang="en-US" altLang="zh-TW" sz="1300" b="0" dirty="0" smtClean="0"/>
              <a:t>	</a:t>
            </a:r>
            <a:r>
              <a:rPr lang="en-US" altLang="zh-TW" sz="1300" b="0" dirty="0" err="1" smtClean="0"/>
              <a:t>btt</a:t>
            </a:r>
            <a:r>
              <a:rPr lang="en-US" altLang="zh-TW" sz="1300" b="0" dirty="0" smtClean="0"/>
              <a:t>[</a:t>
            </a:r>
            <a:r>
              <a:rPr lang="en-US" altLang="zh-TW" sz="1300" b="0" dirty="0" err="1" smtClean="0"/>
              <a:t>i</a:t>
            </a:r>
            <a:r>
              <a:rPr lang="en-US" altLang="zh-TW" sz="1300" b="0" dirty="0" smtClean="0"/>
              <a:t>].calculate(value);</a:t>
            </a:r>
          </a:p>
          <a:p>
            <a:pPr>
              <a:buNone/>
            </a:pPr>
            <a:r>
              <a:rPr lang="en-US" altLang="zh-TW" sz="1300" b="0" dirty="0" smtClean="0"/>
              <a:t>}</a:t>
            </a:r>
            <a:endParaRPr lang="zh-TW" altLang="en-US" sz="13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17</a:t>
            </a:fld>
            <a:endParaRPr lang="en-US" altLang="zh-TW"/>
          </a:p>
        </p:txBody>
      </p:sp>
      <p:grpSp>
        <p:nvGrpSpPr>
          <p:cNvPr id="359" name="群組 358"/>
          <p:cNvGrpSpPr/>
          <p:nvPr/>
        </p:nvGrpSpPr>
        <p:grpSpPr>
          <a:xfrm>
            <a:off x="1643042" y="2857496"/>
            <a:ext cx="6072230" cy="3462325"/>
            <a:chOff x="2928926" y="1214422"/>
            <a:chExt cx="6072230" cy="3462325"/>
          </a:xfrm>
        </p:grpSpPr>
        <p:graphicFrame>
          <p:nvGraphicFramePr>
            <p:cNvPr id="360" name="內容版面配置區 3"/>
            <p:cNvGraphicFramePr>
              <a:graphicFrameLocks/>
            </p:cNvGraphicFramePr>
            <p:nvPr/>
          </p:nvGraphicFramePr>
          <p:xfrm>
            <a:off x="2928926" y="1214422"/>
            <a:ext cx="6072230" cy="3462325"/>
          </p:xfrm>
          <a:graphic>
            <a:graphicData uri="http://schemas.openxmlformats.org/drawingml/2006/chart">
              <c:chart xmlns:c="http://schemas.openxmlformats.org/drawingml/2006/chart" xmlns:r="http://schemas.openxmlformats.org/officeDocument/2006/relationships" r:id="rId2"/>
            </a:graphicData>
          </a:graphic>
        </p:graphicFrame>
        <p:cxnSp>
          <p:nvCxnSpPr>
            <p:cNvPr id="361" name="直線接點 360"/>
            <p:cNvCxnSpPr/>
            <p:nvPr/>
          </p:nvCxnSpPr>
          <p:spPr bwMode="auto">
            <a:xfrm>
              <a:off x="3561390" y="2778438"/>
              <a:ext cx="5072098"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cxnSp>
          <p:nvCxnSpPr>
            <p:cNvPr id="362" name="直線接點 361"/>
            <p:cNvCxnSpPr/>
            <p:nvPr/>
          </p:nvCxnSpPr>
          <p:spPr bwMode="auto">
            <a:xfrm>
              <a:off x="3549008" y="1977380"/>
              <a:ext cx="5072098" cy="0"/>
            </a:xfrm>
            <a:prstGeom prst="line">
              <a:avLst/>
            </a:prstGeom>
            <a:solidFill>
              <a:schemeClr val="accent1"/>
            </a:solidFill>
            <a:ln w="19050" cap="flat" cmpd="sng" algn="ctr">
              <a:solidFill>
                <a:srgbClr val="7030A0"/>
              </a:solidFill>
              <a:prstDash val="solid"/>
              <a:round/>
              <a:headEnd type="none" w="med" len="med"/>
              <a:tailEnd type="none" w="med" len="med"/>
            </a:ln>
            <a:effectLst/>
          </p:spPr>
        </p:cxnSp>
      </p:grpSp>
      <p:grpSp>
        <p:nvGrpSpPr>
          <p:cNvPr id="363" name="群組 362"/>
          <p:cNvGrpSpPr/>
          <p:nvPr/>
        </p:nvGrpSpPr>
        <p:grpSpPr>
          <a:xfrm>
            <a:off x="2315012" y="3244849"/>
            <a:ext cx="1002778" cy="1209608"/>
            <a:chOff x="3600896" y="1601775"/>
            <a:chExt cx="1002778" cy="1209608"/>
          </a:xfrm>
        </p:grpSpPr>
        <p:grpSp>
          <p:nvGrpSpPr>
            <p:cNvPr id="364" name="群組 279"/>
            <p:cNvGrpSpPr/>
            <p:nvPr/>
          </p:nvGrpSpPr>
          <p:grpSpPr>
            <a:xfrm>
              <a:off x="3600896" y="1816403"/>
              <a:ext cx="715832" cy="498729"/>
              <a:chOff x="3600896" y="1816403"/>
              <a:chExt cx="715832" cy="498729"/>
            </a:xfrm>
          </p:grpSpPr>
          <p:sp>
            <p:nvSpPr>
              <p:cNvPr id="395" name="橢圓 394"/>
              <p:cNvSpPr/>
              <p:nvPr/>
            </p:nvSpPr>
            <p:spPr bwMode="auto">
              <a:xfrm>
                <a:off x="3600896" y="20391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6" name="橢圓 395"/>
              <p:cNvSpPr/>
              <p:nvPr/>
            </p:nvSpPr>
            <p:spPr bwMode="auto">
              <a:xfrm>
                <a:off x="3782729" y="191418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7" name="橢圓 396"/>
              <p:cNvSpPr/>
              <p:nvPr/>
            </p:nvSpPr>
            <p:spPr bwMode="auto">
              <a:xfrm>
                <a:off x="3782729" y="2060088"/>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8" name="橢圓 397"/>
              <p:cNvSpPr/>
              <p:nvPr/>
            </p:nvSpPr>
            <p:spPr bwMode="auto">
              <a:xfrm>
                <a:off x="3782729" y="220966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99" name="直線接點 398"/>
              <p:cNvCxnSpPr>
                <a:stCxn id="395" idx="6"/>
                <a:endCxn id="396" idx="2"/>
              </p:cNvCxnSpPr>
              <p:nvPr/>
            </p:nvCxnSpPr>
            <p:spPr bwMode="auto">
              <a:xfrm flipV="1">
                <a:off x="3669083" y="1948281"/>
                <a:ext cx="113646" cy="12501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00" name="直線接點 399"/>
              <p:cNvCxnSpPr>
                <a:stCxn id="395" idx="6"/>
                <a:endCxn id="397" idx="2"/>
              </p:cNvCxnSpPr>
              <p:nvPr/>
            </p:nvCxnSpPr>
            <p:spPr bwMode="auto">
              <a:xfrm>
                <a:off x="3669083" y="2073291"/>
                <a:ext cx="113646" cy="2089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01" name="直線接點 400"/>
              <p:cNvCxnSpPr>
                <a:stCxn id="395" idx="6"/>
                <a:endCxn id="398" idx="2"/>
              </p:cNvCxnSpPr>
              <p:nvPr/>
            </p:nvCxnSpPr>
            <p:spPr bwMode="auto">
              <a:xfrm>
                <a:off x="3669083" y="2073291"/>
                <a:ext cx="113646" cy="170469"/>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sp>
            <p:nvSpPr>
              <p:cNvPr id="402" name="橢圓 401"/>
              <p:cNvSpPr/>
              <p:nvPr/>
            </p:nvSpPr>
            <p:spPr bwMode="auto">
              <a:xfrm>
                <a:off x="3964563" y="1816403"/>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03" name="橢圓 402"/>
              <p:cNvSpPr/>
              <p:nvPr/>
            </p:nvSpPr>
            <p:spPr bwMode="auto">
              <a:xfrm>
                <a:off x="3964563" y="194877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04" name="橢圓 403"/>
              <p:cNvSpPr/>
              <p:nvPr/>
            </p:nvSpPr>
            <p:spPr bwMode="auto">
              <a:xfrm>
                <a:off x="3959252" y="21111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05" name="直線接點 404"/>
              <p:cNvCxnSpPr>
                <a:stCxn id="396" idx="6"/>
                <a:endCxn id="402" idx="2"/>
              </p:cNvCxnSpPr>
              <p:nvPr/>
            </p:nvCxnSpPr>
            <p:spPr bwMode="auto">
              <a:xfrm flipV="1">
                <a:off x="3850916" y="1850497"/>
                <a:ext cx="113647" cy="97784"/>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06" name="直線接點 405"/>
              <p:cNvCxnSpPr>
                <a:stCxn id="396" idx="6"/>
                <a:endCxn id="403" idx="1"/>
              </p:cNvCxnSpPr>
              <p:nvPr/>
            </p:nvCxnSpPr>
            <p:spPr bwMode="auto">
              <a:xfrm>
                <a:off x="3850916" y="1948281"/>
                <a:ext cx="123633" cy="10477"/>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07" name="直線接點 406"/>
              <p:cNvCxnSpPr>
                <a:stCxn id="397" idx="6"/>
                <a:endCxn id="403" idx="2"/>
              </p:cNvCxnSpPr>
              <p:nvPr/>
            </p:nvCxnSpPr>
            <p:spPr bwMode="auto">
              <a:xfrm flipV="1">
                <a:off x="3850916" y="1982866"/>
                <a:ext cx="113647" cy="111316"/>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08" name="直線接點 407"/>
              <p:cNvCxnSpPr>
                <a:stCxn id="397" idx="6"/>
                <a:endCxn id="404" idx="2"/>
              </p:cNvCxnSpPr>
              <p:nvPr/>
            </p:nvCxnSpPr>
            <p:spPr bwMode="auto">
              <a:xfrm>
                <a:off x="3850916" y="2094182"/>
                <a:ext cx="108336" cy="51042"/>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09" name="直線接點 408"/>
              <p:cNvCxnSpPr>
                <a:stCxn id="398" idx="7"/>
                <a:endCxn id="404" idx="2"/>
              </p:cNvCxnSpPr>
              <p:nvPr/>
            </p:nvCxnSpPr>
            <p:spPr bwMode="auto">
              <a:xfrm rot="5400000" flipH="1" flipV="1">
                <a:off x="3862877" y="2123277"/>
                <a:ext cx="74428" cy="11832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410" name="橢圓 409"/>
              <p:cNvSpPr/>
              <p:nvPr/>
            </p:nvSpPr>
            <p:spPr bwMode="auto">
              <a:xfrm>
                <a:off x="3959542" y="224694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11" name="直線接點 410"/>
              <p:cNvCxnSpPr>
                <a:stCxn id="398" idx="7"/>
                <a:endCxn id="410" idx="2"/>
              </p:cNvCxnSpPr>
              <p:nvPr/>
            </p:nvCxnSpPr>
            <p:spPr bwMode="auto">
              <a:xfrm rot="16200000" flipH="1">
                <a:off x="3869543" y="2191039"/>
                <a:ext cx="61386" cy="11861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412" name="直線接點 411"/>
              <p:cNvCxnSpPr/>
              <p:nvPr/>
            </p:nvCxnSpPr>
            <p:spPr bwMode="auto">
              <a:xfrm>
                <a:off x="4102414" y="2214554"/>
                <a:ext cx="214314" cy="0"/>
              </a:xfrm>
              <a:prstGeom prst="line">
                <a:avLst/>
              </a:prstGeom>
              <a:solidFill>
                <a:schemeClr val="accent1"/>
              </a:solidFill>
              <a:ln w="19050" cap="flat" cmpd="sng" algn="ctr">
                <a:solidFill>
                  <a:schemeClr val="tx1">
                    <a:lumMod val="60000"/>
                    <a:lumOff val="40000"/>
                  </a:schemeClr>
                </a:solidFill>
                <a:prstDash val="sysDot"/>
                <a:round/>
                <a:headEnd type="none" w="med" len="med"/>
                <a:tailEnd type="none" w="med" len="med"/>
              </a:ln>
              <a:effectLst/>
            </p:spPr>
          </p:cxnSp>
        </p:grpSp>
        <p:grpSp>
          <p:nvGrpSpPr>
            <p:cNvPr id="365" name="群組 280"/>
            <p:cNvGrpSpPr/>
            <p:nvPr/>
          </p:nvGrpSpPr>
          <p:grpSpPr>
            <a:xfrm>
              <a:off x="4357686" y="1601775"/>
              <a:ext cx="245988" cy="1209608"/>
              <a:chOff x="4357686" y="1601775"/>
              <a:chExt cx="245988" cy="1209608"/>
            </a:xfrm>
          </p:grpSpPr>
          <p:sp>
            <p:nvSpPr>
              <p:cNvPr id="366" name="橢圓 365"/>
              <p:cNvSpPr/>
              <p:nvPr/>
            </p:nvSpPr>
            <p:spPr bwMode="auto">
              <a:xfrm>
                <a:off x="4529213" y="258761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67" name="橢圓 366"/>
              <p:cNvSpPr/>
              <p:nvPr/>
            </p:nvSpPr>
            <p:spPr bwMode="auto">
              <a:xfrm>
                <a:off x="4525962" y="226217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68" name="橢圓 367"/>
              <p:cNvSpPr/>
              <p:nvPr/>
            </p:nvSpPr>
            <p:spPr bwMode="auto">
              <a:xfrm>
                <a:off x="4526280" y="210501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69" name="橢圓 368"/>
              <p:cNvSpPr/>
              <p:nvPr/>
            </p:nvSpPr>
            <p:spPr bwMode="auto">
              <a:xfrm>
                <a:off x="4526280" y="242410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70" name="直線接點 369"/>
              <p:cNvCxnSpPr>
                <a:stCxn id="372" idx="6"/>
                <a:endCxn id="385" idx="2"/>
              </p:cNvCxnSpPr>
              <p:nvPr/>
            </p:nvCxnSpPr>
            <p:spPr bwMode="auto">
              <a:xfrm flipV="1">
                <a:off x="4430636" y="1972421"/>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71" name="直線接點 370"/>
              <p:cNvCxnSpPr>
                <a:stCxn id="372" idx="6"/>
                <a:endCxn id="368" idx="2"/>
              </p:cNvCxnSpPr>
              <p:nvPr/>
            </p:nvCxnSpPr>
            <p:spPr bwMode="auto">
              <a:xfrm>
                <a:off x="4430636" y="2067668"/>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372" name="橢圓 371"/>
              <p:cNvSpPr/>
              <p:nvPr/>
            </p:nvSpPr>
            <p:spPr bwMode="auto">
              <a:xfrm>
                <a:off x="4362449" y="203357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73" name="橢圓 372"/>
              <p:cNvSpPr/>
              <p:nvPr/>
            </p:nvSpPr>
            <p:spPr bwMode="auto">
              <a:xfrm>
                <a:off x="4357686" y="221455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74" name="橢圓 373"/>
              <p:cNvSpPr/>
              <p:nvPr/>
            </p:nvSpPr>
            <p:spPr bwMode="auto">
              <a:xfrm>
                <a:off x="4357686" y="23574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75" name="橢圓 374"/>
              <p:cNvSpPr/>
              <p:nvPr/>
            </p:nvSpPr>
            <p:spPr bwMode="auto">
              <a:xfrm>
                <a:off x="4357686" y="250030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76" name="橢圓 375"/>
              <p:cNvSpPr/>
              <p:nvPr/>
            </p:nvSpPr>
            <p:spPr bwMode="auto">
              <a:xfrm>
                <a:off x="4357686" y="264318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77" name="直線接點 376"/>
              <p:cNvCxnSpPr>
                <a:stCxn id="373" idx="6"/>
                <a:endCxn id="368" idx="2"/>
              </p:cNvCxnSpPr>
              <p:nvPr/>
            </p:nvCxnSpPr>
            <p:spPr bwMode="auto">
              <a:xfrm flipV="1">
                <a:off x="4425873" y="2139110"/>
                <a:ext cx="100407" cy="109538"/>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78" name="直線接點 377"/>
              <p:cNvCxnSpPr>
                <a:stCxn id="373" idx="6"/>
                <a:endCxn id="367" idx="2"/>
              </p:cNvCxnSpPr>
              <p:nvPr/>
            </p:nvCxnSpPr>
            <p:spPr bwMode="auto">
              <a:xfrm>
                <a:off x="4425873" y="2248648"/>
                <a:ext cx="100089" cy="4762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79" name="直線接點 378"/>
              <p:cNvCxnSpPr>
                <a:stCxn id="374" idx="6"/>
                <a:endCxn id="367" idx="2"/>
              </p:cNvCxnSpPr>
              <p:nvPr/>
            </p:nvCxnSpPr>
            <p:spPr bwMode="auto">
              <a:xfrm flipV="1">
                <a:off x="4425873" y="2296273"/>
                <a:ext cx="100089" cy="9525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80" name="直線接點 379"/>
              <p:cNvCxnSpPr>
                <a:stCxn id="374" idx="6"/>
                <a:endCxn id="369" idx="2"/>
              </p:cNvCxnSpPr>
              <p:nvPr/>
            </p:nvCxnSpPr>
            <p:spPr bwMode="auto">
              <a:xfrm>
                <a:off x="4425873" y="2391524"/>
                <a:ext cx="100407" cy="6667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81" name="直線接點 380"/>
              <p:cNvCxnSpPr>
                <a:stCxn id="375" idx="6"/>
                <a:endCxn id="366" idx="2"/>
              </p:cNvCxnSpPr>
              <p:nvPr/>
            </p:nvCxnSpPr>
            <p:spPr bwMode="auto">
              <a:xfrm>
                <a:off x="4425873" y="2534400"/>
                <a:ext cx="103340" cy="873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82" name="直線接點 381"/>
              <p:cNvCxnSpPr>
                <a:stCxn id="376" idx="6"/>
                <a:endCxn id="366" idx="2"/>
              </p:cNvCxnSpPr>
              <p:nvPr/>
            </p:nvCxnSpPr>
            <p:spPr bwMode="auto">
              <a:xfrm flipV="1">
                <a:off x="4425873" y="2621713"/>
                <a:ext cx="103340" cy="5556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83" name="直線接點 382"/>
              <p:cNvCxnSpPr>
                <a:stCxn id="376" idx="6"/>
                <a:endCxn id="384" idx="2"/>
              </p:cNvCxnSpPr>
              <p:nvPr/>
            </p:nvCxnSpPr>
            <p:spPr bwMode="auto">
              <a:xfrm>
                <a:off x="4425873" y="2677276"/>
                <a:ext cx="100407" cy="1000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384" name="橢圓 383"/>
              <p:cNvSpPr/>
              <p:nvPr/>
            </p:nvSpPr>
            <p:spPr bwMode="auto">
              <a:xfrm>
                <a:off x="4526280" y="274319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85" name="橢圓 384"/>
              <p:cNvSpPr/>
              <p:nvPr/>
            </p:nvSpPr>
            <p:spPr bwMode="auto">
              <a:xfrm>
                <a:off x="4529137" y="193832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86" name="直線接點 385"/>
              <p:cNvCxnSpPr>
                <a:stCxn id="388" idx="6"/>
              </p:cNvCxnSpPr>
              <p:nvPr/>
            </p:nvCxnSpPr>
            <p:spPr bwMode="auto">
              <a:xfrm flipV="1">
                <a:off x="4433811" y="1804144"/>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87" name="直線接點 386"/>
              <p:cNvCxnSpPr>
                <a:stCxn id="388" idx="6"/>
              </p:cNvCxnSpPr>
              <p:nvPr/>
            </p:nvCxnSpPr>
            <p:spPr bwMode="auto">
              <a:xfrm>
                <a:off x="4433811" y="1899391"/>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388" name="橢圓 387"/>
              <p:cNvSpPr/>
              <p:nvPr/>
            </p:nvSpPr>
            <p:spPr bwMode="auto">
              <a:xfrm>
                <a:off x="4365624" y="18652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89" name="橢圓 388"/>
              <p:cNvSpPr/>
              <p:nvPr/>
            </p:nvSpPr>
            <p:spPr bwMode="auto">
              <a:xfrm>
                <a:off x="4532630" y="176846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90" name="直線接點 389"/>
              <p:cNvCxnSpPr>
                <a:stCxn id="392" idx="6"/>
                <a:endCxn id="393" idx="2"/>
              </p:cNvCxnSpPr>
              <p:nvPr/>
            </p:nvCxnSpPr>
            <p:spPr bwMode="auto">
              <a:xfrm flipV="1">
                <a:off x="4436986" y="1635869"/>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391" name="直線接點 390"/>
              <p:cNvCxnSpPr>
                <a:stCxn id="392" idx="6"/>
                <a:endCxn id="389" idx="2"/>
              </p:cNvCxnSpPr>
              <p:nvPr/>
            </p:nvCxnSpPr>
            <p:spPr bwMode="auto">
              <a:xfrm>
                <a:off x="4436986" y="1731116"/>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392" name="橢圓 391"/>
              <p:cNvSpPr/>
              <p:nvPr/>
            </p:nvSpPr>
            <p:spPr bwMode="auto">
              <a:xfrm>
                <a:off x="4368799" y="169702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3" name="橢圓 392"/>
              <p:cNvSpPr/>
              <p:nvPr/>
            </p:nvSpPr>
            <p:spPr bwMode="auto">
              <a:xfrm>
                <a:off x="4535487" y="160177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94" name="直線接點 393"/>
              <p:cNvCxnSpPr>
                <a:stCxn id="375" idx="6"/>
                <a:endCxn id="369" idx="2"/>
              </p:cNvCxnSpPr>
              <p:nvPr/>
            </p:nvCxnSpPr>
            <p:spPr bwMode="auto">
              <a:xfrm flipV="1">
                <a:off x="4425873" y="2458199"/>
                <a:ext cx="100407" cy="7620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grpSp>
      </p:grpSp>
      <p:grpSp>
        <p:nvGrpSpPr>
          <p:cNvPr id="413" name="群組 412"/>
          <p:cNvGrpSpPr/>
          <p:nvPr/>
        </p:nvGrpSpPr>
        <p:grpSpPr>
          <a:xfrm>
            <a:off x="3240396" y="3408998"/>
            <a:ext cx="1071358" cy="1209608"/>
            <a:chOff x="4526280" y="1765924"/>
            <a:chExt cx="1071358" cy="1209608"/>
          </a:xfrm>
        </p:grpSpPr>
        <p:grpSp>
          <p:nvGrpSpPr>
            <p:cNvPr id="414" name="群組 280"/>
            <p:cNvGrpSpPr/>
            <p:nvPr/>
          </p:nvGrpSpPr>
          <p:grpSpPr>
            <a:xfrm>
              <a:off x="5351650" y="1765924"/>
              <a:ext cx="245988" cy="1209608"/>
              <a:chOff x="4357686" y="1601775"/>
              <a:chExt cx="245988" cy="1209608"/>
            </a:xfrm>
            <a:solidFill>
              <a:schemeClr val="tx2">
                <a:lumMod val="60000"/>
                <a:lumOff val="40000"/>
              </a:schemeClr>
            </a:solidFill>
          </p:grpSpPr>
          <p:sp>
            <p:nvSpPr>
              <p:cNvPr id="442" name="橢圓 441"/>
              <p:cNvSpPr/>
              <p:nvPr/>
            </p:nvSpPr>
            <p:spPr bwMode="auto">
              <a:xfrm>
                <a:off x="4529213" y="258761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3" name="橢圓 442"/>
              <p:cNvSpPr/>
              <p:nvPr/>
            </p:nvSpPr>
            <p:spPr bwMode="auto">
              <a:xfrm>
                <a:off x="4525962" y="226217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4" name="橢圓 443"/>
              <p:cNvSpPr/>
              <p:nvPr/>
            </p:nvSpPr>
            <p:spPr bwMode="auto">
              <a:xfrm>
                <a:off x="4526280" y="210501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5" name="橢圓 444"/>
              <p:cNvSpPr/>
              <p:nvPr/>
            </p:nvSpPr>
            <p:spPr bwMode="auto">
              <a:xfrm>
                <a:off x="4526280" y="242410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46" name="直線接點 445"/>
              <p:cNvCxnSpPr>
                <a:stCxn id="448" idx="6"/>
                <a:endCxn id="461" idx="2"/>
              </p:cNvCxnSpPr>
              <p:nvPr/>
            </p:nvCxnSpPr>
            <p:spPr bwMode="auto">
              <a:xfrm flipV="1">
                <a:off x="4430636" y="1972421"/>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47" name="直線接點 446"/>
              <p:cNvCxnSpPr>
                <a:stCxn id="448" idx="6"/>
                <a:endCxn id="444" idx="2"/>
              </p:cNvCxnSpPr>
              <p:nvPr/>
            </p:nvCxnSpPr>
            <p:spPr bwMode="auto">
              <a:xfrm>
                <a:off x="4430636" y="2067668"/>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448" name="橢圓 447"/>
              <p:cNvSpPr/>
              <p:nvPr/>
            </p:nvSpPr>
            <p:spPr bwMode="auto">
              <a:xfrm>
                <a:off x="4362449" y="203357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9" name="橢圓 448"/>
              <p:cNvSpPr/>
              <p:nvPr/>
            </p:nvSpPr>
            <p:spPr bwMode="auto">
              <a:xfrm>
                <a:off x="4357686" y="221455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50" name="橢圓 449"/>
              <p:cNvSpPr/>
              <p:nvPr/>
            </p:nvSpPr>
            <p:spPr bwMode="auto">
              <a:xfrm>
                <a:off x="4357686" y="2357430"/>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51" name="橢圓 450"/>
              <p:cNvSpPr/>
              <p:nvPr/>
            </p:nvSpPr>
            <p:spPr bwMode="auto">
              <a:xfrm>
                <a:off x="4357686" y="250030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52" name="橢圓 451"/>
              <p:cNvSpPr/>
              <p:nvPr/>
            </p:nvSpPr>
            <p:spPr bwMode="auto">
              <a:xfrm>
                <a:off x="4357686" y="264318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53" name="直線接點 452"/>
              <p:cNvCxnSpPr>
                <a:stCxn id="449" idx="6"/>
                <a:endCxn id="444" idx="2"/>
              </p:cNvCxnSpPr>
              <p:nvPr/>
            </p:nvCxnSpPr>
            <p:spPr bwMode="auto">
              <a:xfrm flipV="1">
                <a:off x="4425873" y="2139110"/>
                <a:ext cx="100407" cy="109538"/>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54" name="直線接點 453"/>
              <p:cNvCxnSpPr>
                <a:stCxn id="449" idx="6"/>
                <a:endCxn id="443" idx="2"/>
              </p:cNvCxnSpPr>
              <p:nvPr/>
            </p:nvCxnSpPr>
            <p:spPr bwMode="auto">
              <a:xfrm>
                <a:off x="4425873" y="2248648"/>
                <a:ext cx="100089" cy="4762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55" name="直線接點 454"/>
              <p:cNvCxnSpPr>
                <a:stCxn id="450" idx="6"/>
                <a:endCxn id="443" idx="2"/>
              </p:cNvCxnSpPr>
              <p:nvPr/>
            </p:nvCxnSpPr>
            <p:spPr bwMode="auto">
              <a:xfrm flipV="1">
                <a:off x="4425873" y="2296273"/>
                <a:ext cx="100089" cy="9525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56" name="直線接點 455"/>
              <p:cNvCxnSpPr>
                <a:stCxn id="450" idx="6"/>
                <a:endCxn id="445" idx="2"/>
              </p:cNvCxnSpPr>
              <p:nvPr/>
            </p:nvCxnSpPr>
            <p:spPr bwMode="auto">
              <a:xfrm>
                <a:off x="4425873" y="2391524"/>
                <a:ext cx="100407" cy="6667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57" name="直線接點 456"/>
              <p:cNvCxnSpPr>
                <a:stCxn id="451" idx="6"/>
                <a:endCxn id="442" idx="2"/>
              </p:cNvCxnSpPr>
              <p:nvPr/>
            </p:nvCxnSpPr>
            <p:spPr bwMode="auto">
              <a:xfrm>
                <a:off x="4425873" y="2534400"/>
                <a:ext cx="103340" cy="873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58" name="直線接點 457"/>
              <p:cNvCxnSpPr>
                <a:stCxn id="452" idx="6"/>
                <a:endCxn id="442" idx="2"/>
              </p:cNvCxnSpPr>
              <p:nvPr/>
            </p:nvCxnSpPr>
            <p:spPr bwMode="auto">
              <a:xfrm flipV="1">
                <a:off x="4425873" y="2621713"/>
                <a:ext cx="103340" cy="5556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59" name="直線接點 458"/>
              <p:cNvCxnSpPr>
                <a:stCxn id="452" idx="6"/>
                <a:endCxn id="460" idx="2"/>
              </p:cNvCxnSpPr>
              <p:nvPr/>
            </p:nvCxnSpPr>
            <p:spPr bwMode="auto">
              <a:xfrm>
                <a:off x="4425873" y="2677276"/>
                <a:ext cx="100407" cy="1000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460" name="橢圓 459"/>
              <p:cNvSpPr/>
              <p:nvPr/>
            </p:nvSpPr>
            <p:spPr bwMode="auto">
              <a:xfrm>
                <a:off x="4526280" y="274319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1" name="橢圓 460"/>
              <p:cNvSpPr/>
              <p:nvPr/>
            </p:nvSpPr>
            <p:spPr bwMode="auto">
              <a:xfrm>
                <a:off x="4529137" y="193832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62" name="直線接點 461"/>
              <p:cNvCxnSpPr>
                <a:stCxn id="464" idx="6"/>
              </p:cNvCxnSpPr>
              <p:nvPr/>
            </p:nvCxnSpPr>
            <p:spPr bwMode="auto">
              <a:xfrm flipV="1">
                <a:off x="4433811" y="1804144"/>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63" name="直線接點 462"/>
              <p:cNvCxnSpPr>
                <a:stCxn id="464" idx="6"/>
              </p:cNvCxnSpPr>
              <p:nvPr/>
            </p:nvCxnSpPr>
            <p:spPr bwMode="auto">
              <a:xfrm>
                <a:off x="4433811" y="1899391"/>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464" name="橢圓 463"/>
              <p:cNvSpPr/>
              <p:nvPr/>
            </p:nvSpPr>
            <p:spPr bwMode="auto">
              <a:xfrm>
                <a:off x="4365624" y="186529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5" name="橢圓 464"/>
              <p:cNvSpPr/>
              <p:nvPr/>
            </p:nvSpPr>
            <p:spPr bwMode="auto">
              <a:xfrm>
                <a:off x="4532630" y="176846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66" name="直線接點 465"/>
              <p:cNvCxnSpPr>
                <a:stCxn id="468" idx="6"/>
                <a:endCxn id="469" idx="2"/>
              </p:cNvCxnSpPr>
              <p:nvPr/>
            </p:nvCxnSpPr>
            <p:spPr bwMode="auto">
              <a:xfrm flipV="1">
                <a:off x="4436986" y="1635869"/>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67" name="直線接點 466"/>
              <p:cNvCxnSpPr>
                <a:stCxn id="468" idx="6"/>
                <a:endCxn id="465" idx="2"/>
              </p:cNvCxnSpPr>
              <p:nvPr/>
            </p:nvCxnSpPr>
            <p:spPr bwMode="auto">
              <a:xfrm>
                <a:off x="4436986" y="1731116"/>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468" name="橢圓 467"/>
              <p:cNvSpPr/>
              <p:nvPr/>
            </p:nvSpPr>
            <p:spPr bwMode="auto">
              <a:xfrm>
                <a:off x="4368799" y="169702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9" name="橢圓 468"/>
              <p:cNvSpPr/>
              <p:nvPr/>
            </p:nvSpPr>
            <p:spPr bwMode="auto">
              <a:xfrm>
                <a:off x="4535487" y="160177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70" name="直線接點 469"/>
              <p:cNvCxnSpPr>
                <a:stCxn id="451" idx="6"/>
                <a:endCxn id="445" idx="2"/>
              </p:cNvCxnSpPr>
              <p:nvPr/>
            </p:nvCxnSpPr>
            <p:spPr bwMode="auto">
              <a:xfrm flipV="1">
                <a:off x="4425873" y="2458199"/>
                <a:ext cx="100407" cy="7620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grpSp>
        <p:grpSp>
          <p:nvGrpSpPr>
            <p:cNvPr id="415" name="群組 369"/>
            <p:cNvGrpSpPr/>
            <p:nvPr/>
          </p:nvGrpSpPr>
          <p:grpSpPr>
            <a:xfrm>
              <a:off x="4526280" y="1881492"/>
              <a:ext cx="715832" cy="665418"/>
              <a:chOff x="4526280" y="1881492"/>
              <a:chExt cx="715832" cy="665418"/>
            </a:xfrm>
          </p:grpSpPr>
          <p:sp>
            <p:nvSpPr>
              <p:cNvPr id="416" name="橢圓 415"/>
              <p:cNvSpPr/>
              <p:nvPr/>
            </p:nvSpPr>
            <p:spPr bwMode="auto">
              <a:xfrm>
                <a:off x="4526280" y="210428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7" name="橢圓 416"/>
              <p:cNvSpPr/>
              <p:nvPr/>
            </p:nvSpPr>
            <p:spPr bwMode="auto">
              <a:xfrm>
                <a:off x="4708113" y="197927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8" name="橢圓 417"/>
              <p:cNvSpPr/>
              <p:nvPr/>
            </p:nvSpPr>
            <p:spPr bwMode="auto">
              <a:xfrm>
                <a:off x="4708113" y="2125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9" name="橢圓 418"/>
              <p:cNvSpPr/>
              <p:nvPr/>
            </p:nvSpPr>
            <p:spPr bwMode="auto">
              <a:xfrm>
                <a:off x="4708113" y="2274755"/>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20" name="直線接點 419"/>
              <p:cNvCxnSpPr>
                <a:stCxn id="416" idx="6"/>
                <a:endCxn id="417" idx="2"/>
              </p:cNvCxnSpPr>
              <p:nvPr/>
            </p:nvCxnSpPr>
            <p:spPr bwMode="auto">
              <a:xfrm flipV="1">
                <a:off x="4594467" y="2013370"/>
                <a:ext cx="113646" cy="12501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21" name="直線接點 420"/>
              <p:cNvCxnSpPr>
                <a:stCxn id="416" idx="6"/>
                <a:endCxn id="418" idx="2"/>
              </p:cNvCxnSpPr>
              <p:nvPr/>
            </p:nvCxnSpPr>
            <p:spPr bwMode="auto">
              <a:xfrm>
                <a:off x="4594467" y="2138380"/>
                <a:ext cx="113646" cy="2089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22" name="直線接點 421"/>
              <p:cNvCxnSpPr>
                <a:stCxn id="416" idx="6"/>
                <a:endCxn id="419" idx="2"/>
              </p:cNvCxnSpPr>
              <p:nvPr/>
            </p:nvCxnSpPr>
            <p:spPr bwMode="auto">
              <a:xfrm>
                <a:off x="4594467" y="2138380"/>
                <a:ext cx="113646" cy="17046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423" name="橢圓 422"/>
              <p:cNvSpPr/>
              <p:nvPr/>
            </p:nvSpPr>
            <p:spPr bwMode="auto">
              <a:xfrm>
                <a:off x="4889947" y="188149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24" name="橢圓 423"/>
              <p:cNvSpPr/>
              <p:nvPr/>
            </p:nvSpPr>
            <p:spPr bwMode="auto">
              <a:xfrm>
                <a:off x="4889947" y="2013861"/>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25" name="橢圓 424"/>
              <p:cNvSpPr/>
              <p:nvPr/>
            </p:nvSpPr>
            <p:spPr bwMode="auto">
              <a:xfrm>
                <a:off x="4884636" y="2176219"/>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26" name="直線接點 425"/>
              <p:cNvCxnSpPr>
                <a:stCxn id="417" idx="6"/>
                <a:endCxn id="423" idx="2"/>
              </p:cNvCxnSpPr>
              <p:nvPr/>
            </p:nvCxnSpPr>
            <p:spPr bwMode="auto">
              <a:xfrm flipV="1">
                <a:off x="4776300" y="1915586"/>
                <a:ext cx="113647" cy="97784"/>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27" name="直線接點 426"/>
              <p:cNvCxnSpPr>
                <a:stCxn id="417" idx="6"/>
                <a:endCxn id="424" idx="1"/>
              </p:cNvCxnSpPr>
              <p:nvPr/>
            </p:nvCxnSpPr>
            <p:spPr bwMode="auto">
              <a:xfrm>
                <a:off x="4776300" y="2013370"/>
                <a:ext cx="123633" cy="10477"/>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28" name="直線接點 427"/>
              <p:cNvCxnSpPr>
                <a:stCxn id="418" idx="6"/>
                <a:endCxn id="424" idx="2"/>
              </p:cNvCxnSpPr>
              <p:nvPr/>
            </p:nvCxnSpPr>
            <p:spPr bwMode="auto">
              <a:xfrm flipV="1">
                <a:off x="4776300" y="2047955"/>
                <a:ext cx="113647" cy="11131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29" name="直線接點 428"/>
              <p:cNvCxnSpPr>
                <a:stCxn id="418" idx="6"/>
                <a:endCxn id="425" idx="2"/>
              </p:cNvCxnSpPr>
              <p:nvPr/>
            </p:nvCxnSpPr>
            <p:spPr bwMode="auto">
              <a:xfrm>
                <a:off x="4776300" y="2159271"/>
                <a:ext cx="108336" cy="5104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30" name="直線接點 429"/>
              <p:cNvCxnSpPr>
                <a:stCxn id="419" idx="7"/>
                <a:endCxn id="425" idx="2"/>
              </p:cNvCxnSpPr>
              <p:nvPr/>
            </p:nvCxnSpPr>
            <p:spPr bwMode="auto">
              <a:xfrm rot="5400000" flipH="1" flipV="1">
                <a:off x="4788261" y="2188366"/>
                <a:ext cx="74428" cy="11832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431" name="橢圓 430"/>
              <p:cNvSpPr/>
              <p:nvPr/>
            </p:nvSpPr>
            <p:spPr bwMode="auto">
              <a:xfrm>
                <a:off x="4884926" y="2312033"/>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32" name="直線接點 431"/>
              <p:cNvCxnSpPr>
                <a:stCxn id="419" idx="7"/>
                <a:endCxn id="431" idx="2"/>
              </p:cNvCxnSpPr>
              <p:nvPr/>
            </p:nvCxnSpPr>
            <p:spPr bwMode="auto">
              <a:xfrm rot="16200000" flipH="1">
                <a:off x="4794927" y="2256128"/>
                <a:ext cx="61386" cy="11861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33" name="直線接點 432"/>
              <p:cNvCxnSpPr/>
              <p:nvPr/>
            </p:nvCxnSpPr>
            <p:spPr bwMode="auto">
              <a:xfrm>
                <a:off x="5027798" y="2279643"/>
                <a:ext cx="214314" cy="0"/>
              </a:xfrm>
              <a:prstGeom prst="line">
                <a:avLst/>
              </a:prstGeom>
              <a:solidFill>
                <a:schemeClr val="tx2">
                  <a:lumMod val="60000"/>
                  <a:lumOff val="40000"/>
                </a:schemeClr>
              </a:solidFill>
              <a:ln w="19050" cap="flat" cmpd="sng" algn="ctr">
                <a:solidFill>
                  <a:schemeClr val="tx2">
                    <a:lumMod val="60000"/>
                    <a:lumOff val="40000"/>
                  </a:schemeClr>
                </a:solidFill>
                <a:prstDash val="sysDot"/>
                <a:round/>
                <a:headEnd type="none" w="med" len="med"/>
                <a:tailEnd type="none" w="med" len="med"/>
              </a:ln>
              <a:effectLst/>
            </p:spPr>
          </p:cxnSp>
          <p:sp>
            <p:nvSpPr>
              <p:cNvPr id="434" name="橢圓 433"/>
              <p:cNvSpPr/>
              <p:nvPr/>
            </p:nvSpPr>
            <p:spPr bwMode="auto">
              <a:xfrm>
                <a:off x="4529133" y="2262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35" name="直線接點 434"/>
              <p:cNvCxnSpPr>
                <a:stCxn id="434" idx="6"/>
                <a:endCxn id="418" idx="2"/>
              </p:cNvCxnSpPr>
              <p:nvPr/>
            </p:nvCxnSpPr>
            <p:spPr bwMode="auto">
              <a:xfrm flipV="1">
                <a:off x="4597320" y="2159271"/>
                <a:ext cx="110793" cy="137000"/>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36" name="直線接點 435"/>
              <p:cNvCxnSpPr>
                <a:stCxn id="434" idx="6"/>
                <a:endCxn id="419" idx="2"/>
              </p:cNvCxnSpPr>
              <p:nvPr/>
            </p:nvCxnSpPr>
            <p:spPr bwMode="auto">
              <a:xfrm>
                <a:off x="4597320" y="2296271"/>
                <a:ext cx="110793" cy="12578"/>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37" name="直線接點 436"/>
              <p:cNvCxnSpPr>
                <a:stCxn id="434" idx="6"/>
                <a:endCxn id="438" idx="2"/>
              </p:cNvCxnSpPr>
              <p:nvPr/>
            </p:nvCxnSpPr>
            <p:spPr bwMode="auto">
              <a:xfrm>
                <a:off x="4597320" y="2296271"/>
                <a:ext cx="112793" cy="15240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438" name="橢圓 437"/>
              <p:cNvSpPr/>
              <p:nvPr/>
            </p:nvSpPr>
            <p:spPr bwMode="auto">
              <a:xfrm>
                <a:off x="4710113" y="241458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39" name="橢圓 438"/>
              <p:cNvSpPr/>
              <p:nvPr/>
            </p:nvSpPr>
            <p:spPr bwMode="auto">
              <a:xfrm>
                <a:off x="4889673" y="247872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40" name="直線接點 439"/>
              <p:cNvCxnSpPr>
                <a:stCxn id="438" idx="6"/>
                <a:endCxn id="439" idx="2"/>
              </p:cNvCxnSpPr>
              <p:nvPr/>
            </p:nvCxnSpPr>
            <p:spPr bwMode="auto">
              <a:xfrm>
                <a:off x="4778300" y="2448680"/>
                <a:ext cx="111373" cy="6413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441" name="直線接點 440"/>
              <p:cNvCxnSpPr>
                <a:stCxn id="438" idx="7"/>
                <a:endCxn id="431" idx="2"/>
              </p:cNvCxnSpPr>
              <p:nvPr/>
            </p:nvCxnSpPr>
            <p:spPr bwMode="auto">
              <a:xfrm rot="5400000" flipH="1" flipV="1">
                <a:off x="4787398" y="2327044"/>
                <a:ext cx="78445" cy="116612"/>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grpSp>
      </p:grpSp>
      <p:grpSp>
        <p:nvGrpSpPr>
          <p:cNvPr id="471" name="群組 470"/>
          <p:cNvGrpSpPr/>
          <p:nvPr/>
        </p:nvGrpSpPr>
        <p:grpSpPr>
          <a:xfrm>
            <a:off x="4237036" y="3406776"/>
            <a:ext cx="1071358" cy="1209608"/>
            <a:chOff x="4526280" y="1765924"/>
            <a:chExt cx="1071358" cy="1209608"/>
          </a:xfrm>
          <a:solidFill>
            <a:srgbClr val="0070C0"/>
          </a:solidFill>
        </p:grpSpPr>
        <p:grpSp>
          <p:nvGrpSpPr>
            <p:cNvPr id="472" name="群組 280"/>
            <p:cNvGrpSpPr/>
            <p:nvPr/>
          </p:nvGrpSpPr>
          <p:grpSpPr>
            <a:xfrm>
              <a:off x="5351650" y="1765924"/>
              <a:ext cx="245988" cy="1209608"/>
              <a:chOff x="4357686" y="1601775"/>
              <a:chExt cx="245988" cy="1209608"/>
            </a:xfrm>
            <a:grpFill/>
          </p:grpSpPr>
          <p:sp>
            <p:nvSpPr>
              <p:cNvPr id="500" name="橢圓 499"/>
              <p:cNvSpPr/>
              <p:nvPr/>
            </p:nvSpPr>
            <p:spPr bwMode="auto">
              <a:xfrm>
                <a:off x="4529213" y="2587619"/>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1" name="橢圓 500"/>
              <p:cNvSpPr/>
              <p:nvPr/>
            </p:nvSpPr>
            <p:spPr bwMode="auto">
              <a:xfrm>
                <a:off x="4525962" y="2262179"/>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2" name="橢圓 501"/>
              <p:cNvSpPr/>
              <p:nvPr/>
            </p:nvSpPr>
            <p:spPr bwMode="auto">
              <a:xfrm>
                <a:off x="4526280" y="210501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3" name="橢圓 502"/>
              <p:cNvSpPr/>
              <p:nvPr/>
            </p:nvSpPr>
            <p:spPr bwMode="auto">
              <a:xfrm>
                <a:off x="4526280" y="242410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04" name="直線接點 503"/>
              <p:cNvCxnSpPr>
                <a:stCxn id="506" idx="6"/>
                <a:endCxn id="519" idx="2"/>
              </p:cNvCxnSpPr>
              <p:nvPr/>
            </p:nvCxnSpPr>
            <p:spPr bwMode="auto">
              <a:xfrm flipV="1">
                <a:off x="4430636" y="1972421"/>
                <a:ext cx="98501" cy="95247"/>
              </a:xfrm>
              <a:prstGeom prst="line">
                <a:avLst/>
              </a:prstGeom>
              <a:grpFill/>
              <a:ln w="9525" cap="flat" cmpd="sng" algn="ctr">
                <a:solidFill>
                  <a:srgbClr val="0070C0"/>
                </a:solidFill>
                <a:prstDash val="solid"/>
                <a:round/>
                <a:headEnd type="none" w="med" len="med"/>
                <a:tailEnd type="none" w="med" len="med"/>
              </a:ln>
              <a:effectLst/>
            </p:spPr>
          </p:cxnSp>
          <p:cxnSp>
            <p:nvCxnSpPr>
              <p:cNvPr id="505" name="直線接點 504"/>
              <p:cNvCxnSpPr>
                <a:stCxn id="506" idx="6"/>
                <a:endCxn id="502" idx="2"/>
              </p:cNvCxnSpPr>
              <p:nvPr/>
            </p:nvCxnSpPr>
            <p:spPr bwMode="auto">
              <a:xfrm>
                <a:off x="4430636" y="2067668"/>
                <a:ext cx="95644" cy="71442"/>
              </a:xfrm>
              <a:prstGeom prst="line">
                <a:avLst/>
              </a:prstGeom>
              <a:grpFill/>
              <a:ln w="9525" cap="flat" cmpd="sng" algn="ctr">
                <a:solidFill>
                  <a:srgbClr val="0070C0"/>
                </a:solidFill>
                <a:prstDash val="solid"/>
                <a:round/>
                <a:headEnd type="none" w="med" len="med"/>
                <a:tailEnd type="none" w="med" len="med"/>
              </a:ln>
              <a:effectLst/>
            </p:spPr>
          </p:cxnSp>
          <p:sp>
            <p:nvSpPr>
              <p:cNvPr id="506" name="橢圓 505"/>
              <p:cNvSpPr/>
              <p:nvPr/>
            </p:nvSpPr>
            <p:spPr bwMode="auto">
              <a:xfrm>
                <a:off x="4362449" y="2033574"/>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7" name="橢圓 506"/>
              <p:cNvSpPr/>
              <p:nvPr/>
            </p:nvSpPr>
            <p:spPr bwMode="auto">
              <a:xfrm>
                <a:off x="4357686" y="2214554"/>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8" name="橢圓 507"/>
              <p:cNvSpPr/>
              <p:nvPr/>
            </p:nvSpPr>
            <p:spPr bwMode="auto">
              <a:xfrm>
                <a:off x="4357686" y="2357430"/>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9" name="橢圓 508"/>
              <p:cNvSpPr/>
              <p:nvPr/>
            </p:nvSpPr>
            <p:spPr bwMode="auto">
              <a:xfrm>
                <a:off x="4357686" y="250030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10" name="橢圓 509"/>
              <p:cNvSpPr/>
              <p:nvPr/>
            </p:nvSpPr>
            <p:spPr bwMode="auto">
              <a:xfrm>
                <a:off x="4357686" y="264318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11" name="直線接點 510"/>
              <p:cNvCxnSpPr>
                <a:stCxn id="507" idx="6"/>
                <a:endCxn id="502" idx="2"/>
              </p:cNvCxnSpPr>
              <p:nvPr/>
            </p:nvCxnSpPr>
            <p:spPr bwMode="auto">
              <a:xfrm flipV="1">
                <a:off x="4425873" y="2139110"/>
                <a:ext cx="100407" cy="109538"/>
              </a:xfrm>
              <a:prstGeom prst="line">
                <a:avLst/>
              </a:prstGeom>
              <a:grpFill/>
              <a:ln w="9525" cap="flat" cmpd="sng" algn="ctr">
                <a:solidFill>
                  <a:srgbClr val="0070C0"/>
                </a:solidFill>
                <a:prstDash val="solid"/>
                <a:round/>
                <a:headEnd type="none" w="med" len="med"/>
                <a:tailEnd type="none" w="med" len="med"/>
              </a:ln>
              <a:effectLst/>
            </p:spPr>
          </p:cxnSp>
          <p:cxnSp>
            <p:nvCxnSpPr>
              <p:cNvPr id="512" name="直線接點 511"/>
              <p:cNvCxnSpPr>
                <a:stCxn id="507" idx="6"/>
                <a:endCxn id="501" idx="2"/>
              </p:cNvCxnSpPr>
              <p:nvPr/>
            </p:nvCxnSpPr>
            <p:spPr bwMode="auto">
              <a:xfrm>
                <a:off x="4425873" y="2248648"/>
                <a:ext cx="100089" cy="47625"/>
              </a:xfrm>
              <a:prstGeom prst="line">
                <a:avLst/>
              </a:prstGeom>
              <a:grpFill/>
              <a:ln w="9525" cap="flat" cmpd="sng" algn="ctr">
                <a:solidFill>
                  <a:srgbClr val="0070C0"/>
                </a:solidFill>
                <a:prstDash val="solid"/>
                <a:round/>
                <a:headEnd type="none" w="med" len="med"/>
                <a:tailEnd type="none" w="med" len="med"/>
              </a:ln>
              <a:effectLst/>
            </p:spPr>
          </p:cxnSp>
          <p:cxnSp>
            <p:nvCxnSpPr>
              <p:cNvPr id="513" name="直線接點 512"/>
              <p:cNvCxnSpPr>
                <a:stCxn id="508" idx="6"/>
                <a:endCxn id="501" idx="2"/>
              </p:cNvCxnSpPr>
              <p:nvPr/>
            </p:nvCxnSpPr>
            <p:spPr bwMode="auto">
              <a:xfrm flipV="1">
                <a:off x="4425873" y="2296273"/>
                <a:ext cx="100089" cy="95251"/>
              </a:xfrm>
              <a:prstGeom prst="line">
                <a:avLst/>
              </a:prstGeom>
              <a:grpFill/>
              <a:ln w="9525" cap="flat" cmpd="sng" algn="ctr">
                <a:solidFill>
                  <a:srgbClr val="0070C0"/>
                </a:solidFill>
                <a:prstDash val="solid"/>
                <a:round/>
                <a:headEnd type="none" w="med" len="med"/>
                <a:tailEnd type="none" w="med" len="med"/>
              </a:ln>
              <a:effectLst/>
            </p:spPr>
          </p:cxnSp>
          <p:cxnSp>
            <p:nvCxnSpPr>
              <p:cNvPr id="514" name="直線接點 513"/>
              <p:cNvCxnSpPr>
                <a:stCxn id="508" idx="6"/>
                <a:endCxn id="503" idx="2"/>
              </p:cNvCxnSpPr>
              <p:nvPr/>
            </p:nvCxnSpPr>
            <p:spPr bwMode="auto">
              <a:xfrm>
                <a:off x="4425873" y="2391524"/>
                <a:ext cx="100407" cy="66675"/>
              </a:xfrm>
              <a:prstGeom prst="line">
                <a:avLst/>
              </a:prstGeom>
              <a:grpFill/>
              <a:ln w="9525" cap="flat" cmpd="sng" algn="ctr">
                <a:solidFill>
                  <a:srgbClr val="0070C0"/>
                </a:solidFill>
                <a:prstDash val="solid"/>
                <a:round/>
                <a:headEnd type="none" w="med" len="med"/>
                <a:tailEnd type="none" w="med" len="med"/>
              </a:ln>
              <a:effectLst/>
            </p:spPr>
          </p:cxnSp>
          <p:cxnSp>
            <p:nvCxnSpPr>
              <p:cNvPr id="515" name="直線接點 514"/>
              <p:cNvCxnSpPr>
                <a:stCxn id="509" idx="6"/>
                <a:endCxn id="500" idx="2"/>
              </p:cNvCxnSpPr>
              <p:nvPr/>
            </p:nvCxnSpPr>
            <p:spPr bwMode="auto">
              <a:xfrm>
                <a:off x="4425873" y="2534400"/>
                <a:ext cx="103340" cy="87313"/>
              </a:xfrm>
              <a:prstGeom prst="line">
                <a:avLst/>
              </a:prstGeom>
              <a:grpFill/>
              <a:ln w="9525" cap="flat" cmpd="sng" algn="ctr">
                <a:solidFill>
                  <a:srgbClr val="0070C0"/>
                </a:solidFill>
                <a:prstDash val="solid"/>
                <a:round/>
                <a:headEnd type="none" w="med" len="med"/>
                <a:tailEnd type="none" w="med" len="med"/>
              </a:ln>
              <a:effectLst/>
            </p:spPr>
          </p:cxnSp>
          <p:cxnSp>
            <p:nvCxnSpPr>
              <p:cNvPr id="516" name="直線接點 515"/>
              <p:cNvCxnSpPr>
                <a:stCxn id="510" idx="6"/>
                <a:endCxn id="500" idx="2"/>
              </p:cNvCxnSpPr>
              <p:nvPr/>
            </p:nvCxnSpPr>
            <p:spPr bwMode="auto">
              <a:xfrm flipV="1">
                <a:off x="4425873" y="2621713"/>
                <a:ext cx="103340" cy="55563"/>
              </a:xfrm>
              <a:prstGeom prst="line">
                <a:avLst/>
              </a:prstGeom>
              <a:grpFill/>
              <a:ln w="9525" cap="flat" cmpd="sng" algn="ctr">
                <a:solidFill>
                  <a:srgbClr val="0070C0"/>
                </a:solidFill>
                <a:prstDash val="solid"/>
                <a:round/>
                <a:headEnd type="none" w="med" len="med"/>
                <a:tailEnd type="none" w="med" len="med"/>
              </a:ln>
              <a:effectLst/>
            </p:spPr>
          </p:cxnSp>
          <p:cxnSp>
            <p:nvCxnSpPr>
              <p:cNvPr id="517" name="直線接點 516"/>
              <p:cNvCxnSpPr>
                <a:stCxn id="510" idx="6"/>
                <a:endCxn id="518" idx="2"/>
              </p:cNvCxnSpPr>
              <p:nvPr/>
            </p:nvCxnSpPr>
            <p:spPr bwMode="auto">
              <a:xfrm>
                <a:off x="4425873" y="2677276"/>
                <a:ext cx="100407" cy="100013"/>
              </a:xfrm>
              <a:prstGeom prst="line">
                <a:avLst/>
              </a:prstGeom>
              <a:grpFill/>
              <a:ln w="9525" cap="flat" cmpd="sng" algn="ctr">
                <a:solidFill>
                  <a:srgbClr val="0070C0"/>
                </a:solidFill>
                <a:prstDash val="solid"/>
                <a:round/>
                <a:headEnd type="none" w="med" len="med"/>
                <a:tailEnd type="none" w="med" len="med"/>
              </a:ln>
              <a:effectLst/>
            </p:spPr>
          </p:cxnSp>
          <p:sp>
            <p:nvSpPr>
              <p:cNvPr id="518" name="橢圓 517"/>
              <p:cNvSpPr/>
              <p:nvPr/>
            </p:nvSpPr>
            <p:spPr bwMode="auto">
              <a:xfrm>
                <a:off x="4526280" y="274319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19" name="橢圓 518"/>
              <p:cNvSpPr/>
              <p:nvPr/>
            </p:nvSpPr>
            <p:spPr bwMode="auto">
              <a:xfrm>
                <a:off x="4529137" y="193832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20" name="直線接點 519"/>
              <p:cNvCxnSpPr>
                <a:stCxn id="522" idx="6"/>
              </p:cNvCxnSpPr>
              <p:nvPr/>
            </p:nvCxnSpPr>
            <p:spPr bwMode="auto">
              <a:xfrm flipV="1">
                <a:off x="4433811" y="1804144"/>
                <a:ext cx="98501" cy="95247"/>
              </a:xfrm>
              <a:prstGeom prst="line">
                <a:avLst/>
              </a:prstGeom>
              <a:grpFill/>
              <a:ln w="9525" cap="flat" cmpd="sng" algn="ctr">
                <a:solidFill>
                  <a:srgbClr val="0070C0"/>
                </a:solidFill>
                <a:prstDash val="solid"/>
                <a:round/>
                <a:headEnd type="none" w="med" len="med"/>
                <a:tailEnd type="none" w="med" len="med"/>
              </a:ln>
              <a:effectLst/>
            </p:spPr>
          </p:cxnSp>
          <p:cxnSp>
            <p:nvCxnSpPr>
              <p:cNvPr id="521" name="直線接點 520"/>
              <p:cNvCxnSpPr>
                <a:stCxn id="522" idx="6"/>
              </p:cNvCxnSpPr>
              <p:nvPr/>
            </p:nvCxnSpPr>
            <p:spPr bwMode="auto">
              <a:xfrm>
                <a:off x="4433811" y="1899391"/>
                <a:ext cx="95644" cy="71442"/>
              </a:xfrm>
              <a:prstGeom prst="line">
                <a:avLst/>
              </a:prstGeom>
              <a:grpFill/>
              <a:ln w="9525" cap="flat" cmpd="sng" algn="ctr">
                <a:solidFill>
                  <a:srgbClr val="0070C0"/>
                </a:solidFill>
                <a:prstDash val="solid"/>
                <a:round/>
                <a:headEnd type="none" w="med" len="med"/>
                <a:tailEnd type="none" w="med" len="med"/>
              </a:ln>
              <a:effectLst/>
            </p:spPr>
          </p:cxnSp>
          <p:sp>
            <p:nvSpPr>
              <p:cNvPr id="522" name="橢圓 521"/>
              <p:cNvSpPr/>
              <p:nvPr/>
            </p:nvSpPr>
            <p:spPr bwMode="auto">
              <a:xfrm>
                <a:off x="4365624" y="186529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3" name="橢圓 522"/>
              <p:cNvSpPr/>
              <p:nvPr/>
            </p:nvSpPr>
            <p:spPr bwMode="auto">
              <a:xfrm>
                <a:off x="4532630" y="1768464"/>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24" name="直線接點 523"/>
              <p:cNvCxnSpPr>
                <a:stCxn id="526" idx="6"/>
                <a:endCxn id="527" idx="2"/>
              </p:cNvCxnSpPr>
              <p:nvPr/>
            </p:nvCxnSpPr>
            <p:spPr bwMode="auto">
              <a:xfrm flipV="1">
                <a:off x="4436986" y="1635869"/>
                <a:ext cx="98501" cy="95247"/>
              </a:xfrm>
              <a:prstGeom prst="line">
                <a:avLst/>
              </a:prstGeom>
              <a:grpFill/>
              <a:ln w="9525" cap="flat" cmpd="sng" algn="ctr">
                <a:solidFill>
                  <a:srgbClr val="0070C0"/>
                </a:solidFill>
                <a:prstDash val="solid"/>
                <a:round/>
                <a:headEnd type="none" w="med" len="med"/>
                <a:tailEnd type="none" w="med" len="med"/>
              </a:ln>
              <a:effectLst/>
            </p:spPr>
          </p:cxnSp>
          <p:cxnSp>
            <p:nvCxnSpPr>
              <p:cNvPr id="525" name="直線接點 524"/>
              <p:cNvCxnSpPr>
                <a:stCxn id="526" idx="6"/>
                <a:endCxn id="523" idx="2"/>
              </p:cNvCxnSpPr>
              <p:nvPr/>
            </p:nvCxnSpPr>
            <p:spPr bwMode="auto">
              <a:xfrm>
                <a:off x="4436986" y="1731116"/>
                <a:ext cx="95644" cy="71442"/>
              </a:xfrm>
              <a:prstGeom prst="line">
                <a:avLst/>
              </a:prstGeom>
              <a:grpFill/>
              <a:ln w="9525" cap="flat" cmpd="sng" algn="ctr">
                <a:solidFill>
                  <a:srgbClr val="0070C0"/>
                </a:solidFill>
                <a:prstDash val="solid"/>
                <a:round/>
                <a:headEnd type="none" w="med" len="med"/>
                <a:tailEnd type="none" w="med" len="med"/>
              </a:ln>
              <a:effectLst/>
            </p:spPr>
          </p:cxnSp>
          <p:sp>
            <p:nvSpPr>
              <p:cNvPr id="526" name="橢圓 525"/>
              <p:cNvSpPr/>
              <p:nvPr/>
            </p:nvSpPr>
            <p:spPr bwMode="auto">
              <a:xfrm>
                <a:off x="4368799" y="169702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7" name="橢圓 526"/>
              <p:cNvSpPr/>
              <p:nvPr/>
            </p:nvSpPr>
            <p:spPr bwMode="auto">
              <a:xfrm>
                <a:off x="4535487" y="160177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28" name="直線接點 527"/>
              <p:cNvCxnSpPr>
                <a:stCxn id="509" idx="6"/>
                <a:endCxn id="503" idx="2"/>
              </p:cNvCxnSpPr>
              <p:nvPr/>
            </p:nvCxnSpPr>
            <p:spPr bwMode="auto">
              <a:xfrm flipV="1">
                <a:off x="4425873" y="2458199"/>
                <a:ext cx="100407" cy="76201"/>
              </a:xfrm>
              <a:prstGeom prst="line">
                <a:avLst/>
              </a:prstGeom>
              <a:grpFill/>
              <a:ln w="9525" cap="flat" cmpd="sng" algn="ctr">
                <a:solidFill>
                  <a:srgbClr val="0070C0"/>
                </a:solidFill>
                <a:prstDash val="solid"/>
                <a:round/>
                <a:headEnd type="none" w="med" len="med"/>
                <a:tailEnd type="none" w="med" len="med"/>
              </a:ln>
              <a:effectLst/>
            </p:spPr>
          </p:cxnSp>
        </p:grpSp>
        <p:grpSp>
          <p:nvGrpSpPr>
            <p:cNvPr id="473" name="群組 369"/>
            <p:cNvGrpSpPr/>
            <p:nvPr/>
          </p:nvGrpSpPr>
          <p:grpSpPr>
            <a:xfrm>
              <a:off x="4526280" y="1881492"/>
              <a:ext cx="715832" cy="665418"/>
              <a:chOff x="4526280" y="1881492"/>
              <a:chExt cx="715832" cy="665418"/>
            </a:xfrm>
            <a:grpFill/>
          </p:grpSpPr>
          <p:sp>
            <p:nvSpPr>
              <p:cNvPr id="474" name="橢圓 473"/>
              <p:cNvSpPr/>
              <p:nvPr/>
            </p:nvSpPr>
            <p:spPr bwMode="auto">
              <a:xfrm>
                <a:off x="4526280" y="210428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5" name="橢圓 474"/>
              <p:cNvSpPr/>
              <p:nvPr/>
            </p:nvSpPr>
            <p:spPr bwMode="auto">
              <a:xfrm>
                <a:off x="4708113" y="197927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6" name="橢圓 475"/>
              <p:cNvSpPr/>
              <p:nvPr/>
            </p:nvSpPr>
            <p:spPr bwMode="auto">
              <a:xfrm>
                <a:off x="4708113" y="212517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7" name="橢圓 476"/>
              <p:cNvSpPr/>
              <p:nvPr/>
            </p:nvSpPr>
            <p:spPr bwMode="auto">
              <a:xfrm>
                <a:off x="4708113" y="227475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78" name="直線接點 477"/>
              <p:cNvCxnSpPr>
                <a:stCxn id="474" idx="6"/>
                <a:endCxn id="475" idx="2"/>
              </p:cNvCxnSpPr>
              <p:nvPr/>
            </p:nvCxnSpPr>
            <p:spPr bwMode="auto">
              <a:xfrm flipV="1">
                <a:off x="4594467" y="2013370"/>
                <a:ext cx="113646" cy="125011"/>
              </a:xfrm>
              <a:prstGeom prst="line">
                <a:avLst/>
              </a:prstGeom>
              <a:grpFill/>
              <a:ln w="9525" cap="flat" cmpd="sng" algn="ctr">
                <a:solidFill>
                  <a:srgbClr val="0070C0"/>
                </a:solidFill>
                <a:prstDash val="solid"/>
                <a:round/>
                <a:headEnd type="none" w="med" len="med"/>
                <a:tailEnd type="none" w="med" len="med"/>
              </a:ln>
              <a:effectLst/>
            </p:spPr>
          </p:cxnSp>
          <p:cxnSp>
            <p:nvCxnSpPr>
              <p:cNvPr id="479" name="直線接點 478"/>
              <p:cNvCxnSpPr>
                <a:stCxn id="474" idx="6"/>
                <a:endCxn id="476" idx="2"/>
              </p:cNvCxnSpPr>
              <p:nvPr/>
            </p:nvCxnSpPr>
            <p:spPr bwMode="auto">
              <a:xfrm>
                <a:off x="4594467" y="2138380"/>
                <a:ext cx="113646" cy="20891"/>
              </a:xfrm>
              <a:prstGeom prst="line">
                <a:avLst/>
              </a:prstGeom>
              <a:grpFill/>
              <a:ln w="9525" cap="flat" cmpd="sng" algn="ctr">
                <a:solidFill>
                  <a:srgbClr val="0070C0"/>
                </a:solidFill>
                <a:prstDash val="solid"/>
                <a:round/>
                <a:headEnd type="none" w="med" len="med"/>
                <a:tailEnd type="none" w="med" len="med"/>
              </a:ln>
              <a:effectLst/>
            </p:spPr>
          </p:cxnSp>
          <p:cxnSp>
            <p:nvCxnSpPr>
              <p:cNvPr id="480" name="直線接點 479"/>
              <p:cNvCxnSpPr>
                <a:stCxn id="474" idx="6"/>
                <a:endCxn id="477" idx="2"/>
              </p:cNvCxnSpPr>
              <p:nvPr/>
            </p:nvCxnSpPr>
            <p:spPr bwMode="auto">
              <a:xfrm>
                <a:off x="4594467" y="2138380"/>
                <a:ext cx="113646" cy="170469"/>
              </a:xfrm>
              <a:prstGeom prst="line">
                <a:avLst/>
              </a:prstGeom>
              <a:grpFill/>
              <a:ln w="9525" cap="flat" cmpd="sng" algn="ctr">
                <a:solidFill>
                  <a:srgbClr val="0070C0"/>
                </a:solidFill>
                <a:prstDash val="solid"/>
                <a:round/>
                <a:headEnd type="none" w="med" len="med"/>
                <a:tailEnd type="none" w="med" len="med"/>
              </a:ln>
              <a:effectLst/>
            </p:spPr>
          </p:cxnSp>
          <p:sp>
            <p:nvSpPr>
              <p:cNvPr id="481" name="橢圓 480"/>
              <p:cNvSpPr/>
              <p:nvPr/>
            </p:nvSpPr>
            <p:spPr bwMode="auto">
              <a:xfrm>
                <a:off x="4889947" y="188149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82" name="橢圓 481"/>
              <p:cNvSpPr/>
              <p:nvPr/>
            </p:nvSpPr>
            <p:spPr bwMode="auto">
              <a:xfrm>
                <a:off x="4889947" y="2013861"/>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83" name="橢圓 482"/>
              <p:cNvSpPr/>
              <p:nvPr/>
            </p:nvSpPr>
            <p:spPr bwMode="auto">
              <a:xfrm>
                <a:off x="4884636" y="2176219"/>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84" name="直線接點 483"/>
              <p:cNvCxnSpPr>
                <a:stCxn id="475" idx="6"/>
                <a:endCxn id="481" idx="2"/>
              </p:cNvCxnSpPr>
              <p:nvPr/>
            </p:nvCxnSpPr>
            <p:spPr bwMode="auto">
              <a:xfrm flipV="1">
                <a:off x="4776300" y="1915586"/>
                <a:ext cx="113647" cy="97784"/>
              </a:xfrm>
              <a:prstGeom prst="line">
                <a:avLst/>
              </a:prstGeom>
              <a:grpFill/>
              <a:ln w="9525" cap="flat" cmpd="sng" algn="ctr">
                <a:solidFill>
                  <a:srgbClr val="0070C0"/>
                </a:solidFill>
                <a:prstDash val="solid"/>
                <a:round/>
                <a:headEnd type="none" w="med" len="med"/>
                <a:tailEnd type="none" w="med" len="med"/>
              </a:ln>
              <a:effectLst/>
            </p:spPr>
          </p:cxnSp>
          <p:cxnSp>
            <p:nvCxnSpPr>
              <p:cNvPr id="485" name="直線接點 484"/>
              <p:cNvCxnSpPr>
                <a:stCxn id="475" idx="6"/>
                <a:endCxn id="482" idx="1"/>
              </p:cNvCxnSpPr>
              <p:nvPr/>
            </p:nvCxnSpPr>
            <p:spPr bwMode="auto">
              <a:xfrm>
                <a:off x="4776300" y="2013370"/>
                <a:ext cx="123633" cy="10477"/>
              </a:xfrm>
              <a:prstGeom prst="line">
                <a:avLst/>
              </a:prstGeom>
              <a:grpFill/>
              <a:ln w="9525" cap="flat" cmpd="sng" algn="ctr">
                <a:solidFill>
                  <a:srgbClr val="0070C0"/>
                </a:solidFill>
                <a:prstDash val="solid"/>
                <a:round/>
                <a:headEnd type="none" w="med" len="med"/>
                <a:tailEnd type="none" w="med" len="med"/>
              </a:ln>
              <a:effectLst/>
            </p:spPr>
          </p:cxnSp>
          <p:cxnSp>
            <p:nvCxnSpPr>
              <p:cNvPr id="486" name="直線接點 485"/>
              <p:cNvCxnSpPr>
                <a:stCxn id="476" idx="6"/>
                <a:endCxn id="482" idx="2"/>
              </p:cNvCxnSpPr>
              <p:nvPr/>
            </p:nvCxnSpPr>
            <p:spPr bwMode="auto">
              <a:xfrm flipV="1">
                <a:off x="4776300" y="2047955"/>
                <a:ext cx="113647" cy="111316"/>
              </a:xfrm>
              <a:prstGeom prst="line">
                <a:avLst/>
              </a:prstGeom>
              <a:grpFill/>
              <a:ln w="9525" cap="flat" cmpd="sng" algn="ctr">
                <a:solidFill>
                  <a:srgbClr val="0070C0"/>
                </a:solidFill>
                <a:prstDash val="solid"/>
                <a:round/>
                <a:headEnd type="none" w="med" len="med"/>
                <a:tailEnd type="none" w="med" len="med"/>
              </a:ln>
              <a:effectLst/>
            </p:spPr>
          </p:cxnSp>
          <p:cxnSp>
            <p:nvCxnSpPr>
              <p:cNvPr id="487" name="直線接點 486"/>
              <p:cNvCxnSpPr>
                <a:stCxn id="476" idx="6"/>
                <a:endCxn id="483" idx="2"/>
              </p:cNvCxnSpPr>
              <p:nvPr/>
            </p:nvCxnSpPr>
            <p:spPr bwMode="auto">
              <a:xfrm>
                <a:off x="4776300" y="2159271"/>
                <a:ext cx="108336" cy="51042"/>
              </a:xfrm>
              <a:prstGeom prst="line">
                <a:avLst/>
              </a:prstGeom>
              <a:grpFill/>
              <a:ln w="9525" cap="flat" cmpd="sng" algn="ctr">
                <a:solidFill>
                  <a:srgbClr val="0070C0"/>
                </a:solidFill>
                <a:prstDash val="solid"/>
                <a:round/>
                <a:headEnd type="none" w="med" len="med"/>
                <a:tailEnd type="none" w="med" len="med"/>
              </a:ln>
              <a:effectLst/>
            </p:spPr>
          </p:cxnSp>
          <p:cxnSp>
            <p:nvCxnSpPr>
              <p:cNvPr id="488" name="直線接點 487"/>
              <p:cNvCxnSpPr>
                <a:stCxn id="477" idx="7"/>
                <a:endCxn id="483" idx="2"/>
              </p:cNvCxnSpPr>
              <p:nvPr/>
            </p:nvCxnSpPr>
            <p:spPr bwMode="auto">
              <a:xfrm rot="5400000" flipH="1" flipV="1">
                <a:off x="4788261" y="2188366"/>
                <a:ext cx="74428" cy="118322"/>
              </a:xfrm>
              <a:prstGeom prst="line">
                <a:avLst/>
              </a:prstGeom>
              <a:grpFill/>
              <a:ln w="9525" cap="flat" cmpd="sng" algn="ctr">
                <a:solidFill>
                  <a:srgbClr val="0070C0"/>
                </a:solidFill>
                <a:prstDash val="solid"/>
                <a:round/>
                <a:headEnd type="none" w="med" len="med"/>
                <a:tailEnd type="none" w="med" len="med"/>
              </a:ln>
              <a:effectLst/>
            </p:spPr>
          </p:cxnSp>
          <p:sp>
            <p:nvSpPr>
              <p:cNvPr id="489" name="橢圓 488"/>
              <p:cNvSpPr/>
              <p:nvPr/>
            </p:nvSpPr>
            <p:spPr bwMode="auto">
              <a:xfrm>
                <a:off x="4884926" y="2312033"/>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90" name="直線接點 489"/>
              <p:cNvCxnSpPr>
                <a:stCxn id="477" idx="7"/>
                <a:endCxn id="489" idx="2"/>
              </p:cNvCxnSpPr>
              <p:nvPr/>
            </p:nvCxnSpPr>
            <p:spPr bwMode="auto">
              <a:xfrm rot="16200000" flipH="1">
                <a:off x="4794927" y="2256128"/>
                <a:ext cx="61386" cy="118612"/>
              </a:xfrm>
              <a:prstGeom prst="line">
                <a:avLst/>
              </a:prstGeom>
              <a:grpFill/>
              <a:ln w="9525" cap="flat" cmpd="sng" algn="ctr">
                <a:solidFill>
                  <a:srgbClr val="0070C0"/>
                </a:solidFill>
                <a:prstDash val="solid"/>
                <a:round/>
                <a:headEnd type="none" w="med" len="med"/>
                <a:tailEnd type="none" w="med" len="med"/>
              </a:ln>
              <a:effectLst/>
            </p:spPr>
          </p:cxnSp>
          <p:cxnSp>
            <p:nvCxnSpPr>
              <p:cNvPr id="491" name="直線接點 490"/>
              <p:cNvCxnSpPr/>
              <p:nvPr/>
            </p:nvCxnSpPr>
            <p:spPr bwMode="auto">
              <a:xfrm>
                <a:off x="5027798" y="2279643"/>
                <a:ext cx="214314" cy="0"/>
              </a:xfrm>
              <a:prstGeom prst="line">
                <a:avLst/>
              </a:prstGeom>
              <a:grpFill/>
              <a:ln w="19050" cap="flat" cmpd="sng" algn="ctr">
                <a:solidFill>
                  <a:srgbClr val="0070C0"/>
                </a:solidFill>
                <a:prstDash val="sysDot"/>
                <a:round/>
                <a:headEnd type="none" w="med" len="med"/>
                <a:tailEnd type="none" w="med" len="med"/>
              </a:ln>
              <a:effectLst/>
            </p:spPr>
          </p:cxnSp>
          <p:sp>
            <p:nvSpPr>
              <p:cNvPr id="492" name="橢圓 491"/>
              <p:cNvSpPr/>
              <p:nvPr/>
            </p:nvSpPr>
            <p:spPr bwMode="auto">
              <a:xfrm>
                <a:off x="4529133" y="226217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93" name="直線接點 492"/>
              <p:cNvCxnSpPr>
                <a:stCxn id="492" idx="6"/>
                <a:endCxn id="476" idx="2"/>
              </p:cNvCxnSpPr>
              <p:nvPr/>
            </p:nvCxnSpPr>
            <p:spPr bwMode="auto">
              <a:xfrm flipV="1">
                <a:off x="4597320" y="2159271"/>
                <a:ext cx="110793" cy="137000"/>
              </a:xfrm>
              <a:prstGeom prst="line">
                <a:avLst/>
              </a:prstGeom>
              <a:grpFill/>
              <a:ln w="9525" cap="flat" cmpd="sng" algn="ctr">
                <a:solidFill>
                  <a:srgbClr val="0070C0"/>
                </a:solidFill>
                <a:prstDash val="solid"/>
                <a:round/>
                <a:headEnd type="none" w="med" len="med"/>
                <a:tailEnd type="none" w="med" len="med"/>
              </a:ln>
              <a:effectLst/>
            </p:spPr>
          </p:cxnSp>
          <p:cxnSp>
            <p:nvCxnSpPr>
              <p:cNvPr id="494" name="直線接點 493"/>
              <p:cNvCxnSpPr>
                <a:stCxn id="492" idx="6"/>
                <a:endCxn id="477" idx="2"/>
              </p:cNvCxnSpPr>
              <p:nvPr/>
            </p:nvCxnSpPr>
            <p:spPr bwMode="auto">
              <a:xfrm>
                <a:off x="4597320" y="2296271"/>
                <a:ext cx="110793" cy="12578"/>
              </a:xfrm>
              <a:prstGeom prst="line">
                <a:avLst/>
              </a:prstGeom>
              <a:grpFill/>
              <a:ln w="9525" cap="flat" cmpd="sng" algn="ctr">
                <a:solidFill>
                  <a:srgbClr val="0070C0"/>
                </a:solidFill>
                <a:prstDash val="solid"/>
                <a:round/>
                <a:headEnd type="none" w="med" len="med"/>
                <a:tailEnd type="none" w="med" len="med"/>
              </a:ln>
              <a:effectLst/>
            </p:spPr>
          </p:cxnSp>
          <p:cxnSp>
            <p:nvCxnSpPr>
              <p:cNvPr id="495" name="直線接點 494"/>
              <p:cNvCxnSpPr>
                <a:stCxn id="492" idx="6"/>
                <a:endCxn id="496" idx="2"/>
              </p:cNvCxnSpPr>
              <p:nvPr/>
            </p:nvCxnSpPr>
            <p:spPr bwMode="auto">
              <a:xfrm>
                <a:off x="4597320" y="2296271"/>
                <a:ext cx="112793" cy="152409"/>
              </a:xfrm>
              <a:prstGeom prst="line">
                <a:avLst/>
              </a:prstGeom>
              <a:grpFill/>
              <a:ln w="9525" cap="flat" cmpd="sng" algn="ctr">
                <a:solidFill>
                  <a:srgbClr val="0070C0"/>
                </a:solidFill>
                <a:prstDash val="solid"/>
                <a:round/>
                <a:headEnd type="none" w="med" len="med"/>
                <a:tailEnd type="none" w="med" len="med"/>
              </a:ln>
              <a:effectLst/>
            </p:spPr>
          </p:cxnSp>
          <p:sp>
            <p:nvSpPr>
              <p:cNvPr id="496" name="橢圓 495"/>
              <p:cNvSpPr/>
              <p:nvPr/>
            </p:nvSpPr>
            <p:spPr bwMode="auto">
              <a:xfrm>
                <a:off x="4710113" y="241458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97" name="橢圓 496"/>
              <p:cNvSpPr/>
              <p:nvPr/>
            </p:nvSpPr>
            <p:spPr bwMode="auto">
              <a:xfrm>
                <a:off x="4889673" y="247872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98" name="直線接點 497"/>
              <p:cNvCxnSpPr>
                <a:stCxn id="496" idx="6"/>
                <a:endCxn id="497" idx="2"/>
              </p:cNvCxnSpPr>
              <p:nvPr/>
            </p:nvCxnSpPr>
            <p:spPr bwMode="auto">
              <a:xfrm>
                <a:off x="4778300" y="2448680"/>
                <a:ext cx="111373" cy="64136"/>
              </a:xfrm>
              <a:prstGeom prst="line">
                <a:avLst/>
              </a:prstGeom>
              <a:grpFill/>
              <a:ln w="9525" cap="flat" cmpd="sng" algn="ctr">
                <a:solidFill>
                  <a:srgbClr val="0070C0"/>
                </a:solidFill>
                <a:prstDash val="solid"/>
                <a:round/>
                <a:headEnd type="none" w="med" len="med"/>
                <a:tailEnd type="none" w="med" len="med"/>
              </a:ln>
              <a:effectLst/>
            </p:spPr>
          </p:cxnSp>
          <p:cxnSp>
            <p:nvCxnSpPr>
              <p:cNvPr id="499" name="直線接點 498"/>
              <p:cNvCxnSpPr>
                <a:stCxn id="496" idx="7"/>
                <a:endCxn id="489" idx="2"/>
              </p:cNvCxnSpPr>
              <p:nvPr/>
            </p:nvCxnSpPr>
            <p:spPr bwMode="auto">
              <a:xfrm rot="5400000" flipH="1" flipV="1">
                <a:off x="4787398" y="2327044"/>
                <a:ext cx="78445" cy="116612"/>
              </a:xfrm>
              <a:prstGeom prst="line">
                <a:avLst/>
              </a:prstGeom>
              <a:grpFill/>
              <a:ln w="9525" cap="flat" cmpd="sng" algn="ctr">
                <a:solidFill>
                  <a:srgbClr val="0070C0"/>
                </a:solidFill>
                <a:prstDash val="solid"/>
                <a:round/>
                <a:headEnd type="none" w="med" len="med"/>
                <a:tailEnd type="none" w="med" len="med"/>
              </a:ln>
              <a:effectLst/>
            </p:spPr>
          </p:cxnSp>
        </p:grpSp>
      </p:grpSp>
      <p:grpSp>
        <p:nvGrpSpPr>
          <p:cNvPr id="529" name="群組 528"/>
          <p:cNvGrpSpPr/>
          <p:nvPr/>
        </p:nvGrpSpPr>
        <p:grpSpPr>
          <a:xfrm>
            <a:off x="5230182" y="3410902"/>
            <a:ext cx="1094218" cy="1209608"/>
            <a:chOff x="6516066" y="1767828"/>
            <a:chExt cx="1094218" cy="1209608"/>
          </a:xfrm>
          <a:solidFill>
            <a:srgbClr val="00B050"/>
          </a:solidFill>
        </p:grpSpPr>
        <p:grpSp>
          <p:nvGrpSpPr>
            <p:cNvPr id="530" name="群組 438"/>
            <p:cNvGrpSpPr/>
            <p:nvPr/>
          </p:nvGrpSpPr>
          <p:grpSpPr>
            <a:xfrm>
              <a:off x="7364296" y="1767828"/>
              <a:ext cx="245988" cy="1209608"/>
              <a:chOff x="4357686" y="1601775"/>
              <a:chExt cx="245988" cy="1209608"/>
            </a:xfrm>
            <a:grpFill/>
          </p:grpSpPr>
          <p:sp>
            <p:nvSpPr>
              <p:cNvPr id="558" name="橢圓 557"/>
              <p:cNvSpPr/>
              <p:nvPr/>
            </p:nvSpPr>
            <p:spPr bwMode="auto">
              <a:xfrm>
                <a:off x="4529213" y="2587619"/>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9" name="橢圓 558"/>
              <p:cNvSpPr/>
              <p:nvPr/>
            </p:nvSpPr>
            <p:spPr bwMode="auto">
              <a:xfrm>
                <a:off x="4525962" y="2262179"/>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0" name="橢圓 559"/>
              <p:cNvSpPr/>
              <p:nvPr/>
            </p:nvSpPr>
            <p:spPr bwMode="auto">
              <a:xfrm>
                <a:off x="4526280" y="210501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1" name="橢圓 560"/>
              <p:cNvSpPr/>
              <p:nvPr/>
            </p:nvSpPr>
            <p:spPr bwMode="auto">
              <a:xfrm>
                <a:off x="4526280" y="242410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62" name="直線接點 561"/>
              <p:cNvCxnSpPr>
                <a:stCxn id="564" idx="6"/>
                <a:endCxn id="577" idx="2"/>
              </p:cNvCxnSpPr>
              <p:nvPr/>
            </p:nvCxnSpPr>
            <p:spPr bwMode="auto">
              <a:xfrm flipV="1">
                <a:off x="4430636" y="1972421"/>
                <a:ext cx="98501" cy="95247"/>
              </a:xfrm>
              <a:prstGeom prst="line">
                <a:avLst/>
              </a:prstGeom>
              <a:grpFill/>
              <a:ln w="9525" cap="flat" cmpd="sng" algn="ctr">
                <a:solidFill>
                  <a:srgbClr val="00B050"/>
                </a:solidFill>
                <a:prstDash val="solid"/>
                <a:round/>
                <a:headEnd type="none" w="med" len="med"/>
                <a:tailEnd type="none" w="med" len="med"/>
              </a:ln>
              <a:effectLst/>
            </p:spPr>
          </p:cxnSp>
          <p:cxnSp>
            <p:nvCxnSpPr>
              <p:cNvPr id="563" name="直線接點 562"/>
              <p:cNvCxnSpPr>
                <a:stCxn id="564" idx="6"/>
                <a:endCxn id="560" idx="2"/>
              </p:cNvCxnSpPr>
              <p:nvPr/>
            </p:nvCxnSpPr>
            <p:spPr bwMode="auto">
              <a:xfrm>
                <a:off x="4430636" y="2067668"/>
                <a:ext cx="95644" cy="71442"/>
              </a:xfrm>
              <a:prstGeom prst="line">
                <a:avLst/>
              </a:prstGeom>
              <a:grpFill/>
              <a:ln w="9525" cap="flat" cmpd="sng" algn="ctr">
                <a:solidFill>
                  <a:srgbClr val="00B050"/>
                </a:solidFill>
                <a:prstDash val="solid"/>
                <a:round/>
                <a:headEnd type="none" w="med" len="med"/>
                <a:tailEnd type="none" w="med" len="med"/>
              </a:ln>
              <a:effectLst/>
            </p:spPr>
          </p:cxnSp>
          <p:sp>
            <p:nvSpPr>
              <p:cNvPr id="564" name="橢圓 563"/>
              <p:cNvSpPr/>
              <p:nvPr/>
            </p:nvSpPr>
            <p:spPr bwMode="auto">
              <a:xfrm>
                <a:off x="4362449" y="2033574"/>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5" name="橢圓 564"/>
              <p:cNvSpPr/>
              <p:nvPr/>
            </p:nvSpPr>
            <p:spPr bwMode="auto">
              <a:xfrm>
                <a:off x="4357686" y="2214554"/>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6" name="橢圓 565"/>
              <p:cNvSpPr/>
              <p:nvPr/>
            </p:nvSpPr>
            <p:spPr bwMode="auto">
              <a:xfrm>
                <a:off x="4357686" y="2357430"/>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7" name="橢圓 566"/>
              <p:cNvSpPr/>
              <p:nvPr/>
            </p:nvSpPr>
            <p:spPr bwMode="auto">
              <a:xfrm>
                <a:off x="4357686" y="250030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8" name="橢圓 567"/>
              <p:cNvSpPr/>
              <p:nvPr/>
            </p:nvSpPr>
            <p:spPr bwMode="auto">
              <a:xfrm>
                <a:off x="4357686" y="264318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69" name="直線接點 568"/>
              <p:cNvCxnSpPr>
                <a:stCxn id="565" idx="6"/>
                <a:endCxn id="560" idx="2"/>
              </p:cNvCxnSpPr>
              <p:nvPr/>
            </p:nvCxnSpPr>
            <p:spPr bwMode="auto">
              <a:xfrm flipV="1">
                <a:off x="4425873" y="2139110"/>
                <a:ext cx="100407" cy="109538"/>
              </a:xfrm>
              <a:prstGeom prst="line">
                <a:avLst/>
              </a:prstGeom>
              <a:grpFill/>
              <a:ln w="9525" cap="flat" cmpd="sng" algn="ctr">
                <a:solidFill>
                  <a:srgbClr val="00B050"/>
                </a:solidFill>
                <a:prstDash val="solid"/>
                <a:round/>
                <a:headEnd type="none" w="med" len="med"/>
                <a:tailEnd type="none" w="med" len="med"/>
              </a:ln>
              <a:effectLst/>
            </p:spPr>
          </p:cxnSp>
          <p:cxnSp>
            <p:nvCxnSpPr>
              <p:cNvPr id="570" name="直線接點 569"/>
              <p:cNvCxnSpPr>
                <a:stCxn id="565" idx="6"/>
                <a:endCxn id="559" idx="2"/>
              </p:cNvCxnSpPr>
              <p:nvPr/>
            </p:nvCxnSpPr>
            <p:spPr bwMode="auto">
              <a:xfrm>
                <a:off x="4425873" y="2248648"/>
                <a:ext cx="100089" cy="47625"/>
              </a:xfrm>
              <a:prstGeom prst="line">
                <a:avLst/>
              </a:prstGeom>
              <a:grpFill/>
              <a:ln w="9525" cap="flat" cmpd="sng" algn="ctr">
                <a:solidFill>
                  <a:srgbClr val="00B050"/>
                </a:solidFill>
                <a:prstDash val="solid"/>
                <a:round/>
                <a:headEnd type="none" w="med" len="med"/>
                <a:tailEnd type="none" w="med" len="med"/>
              </a:ln>
              <a:effectLst/>
            </p:spPr>
          </p:cxnSp>
          <p:cxnSp>
            <p:nvCxnSpPr>
              <p:cNvPr id="571" name="直線接點 570"/>
              <p:cNvCxnSpPr>
                <a:stCxn id="566" idx="6"/>
                <a:endCxn id="559" idx="2"/>
              </p:cNvCxnSpPr>
              <p:nvPr/>
            </p:nvCxnSpPr>
            <p:spPr bwMode="auto">
              <a:xfrm flipV="1">
                <a:off x="4425873" y="2296273"/>
                <a:ext cx="100089" cy="95251"/>
              </a:xfrm>
              <a:prstGeom prst="line">
                <a:avLst/>
              </a:prstGeom>
              <a:grpFill/>
              <a:ln w="9525" cap="flat" cmpd="sng" algn="ctr">
                <a:solidFill>
                  <a:srgbClr val="00B050"/>
                </a:solidFill>
                <a:prstDash val="solid"/>
                <a:round/>
                <a:headEnd type="none" w="med" len="med"/>
                <a:tailEnd type="none" w="med" len="med"/>
              </a:ln>
              <a:effectLst/>
            </p:spPr>
          </p:cxnSp>
          <p:cxnSp>
            <p:nvCxnSpPr>
              <p:cNvPr id="572" name="直線接點 571"/>
              <p:cNvCxnSpPr>
                <a:stCxn id="566" idx="6"/>
                <a:endCxn id="561" idx="2"/>
              </p:cNvCxnSpPr>
              <p:nvPr/>
            </p:nvCxnSpPr>
            <p:spPr bwMode="auto">
              <a:xfrm>
                <a:off x="4425873" y="2391524"/>
                <a:ext cx="100407" cy="66675"/>
              </a:xfrm>
              <a:prstGeom prst="line">
                <a:avLst/>
              </a:prstGeom>
              <a:grpFill/>
              <a:ln w="9525" cap="flat" cmpd="sng" algn="ctr">
                <a:solidFill>
                  <a:srgbClr val="00B050"/>
                </a:solidFill>
                <a:prstDash val="solid"/>
                <a:round/>
                <a:headEnd type="none" w="med" len="med"/>
                <a:tailEnd type="none" w="med" len="med"/>
              </a:ln>
              <a:effectLst/>
            </p:spPr>
          </p:cxnSp>
          <p:cxnSp>
            <p:nvCxnSpPr>
              <p:cNvPr id="573" name="直線接點 572"/>
              <p:cNvCxnSpPr>
                <a:stCxn id="567" idx="6"/>
                <a:endCxn id="558" idx="2"/>
              </p:cNvCxnSpPr>
              <p:nvPr/>
            </p:nvCxnSpPr>
            <p:spPr bwMode="auto">
              <a:xfrm>
                <a:off x="4425873" y="2534400"/>
                <a:ext cx="103340" cy="87313"/>
              </a:xfrm>
              <a:prstGeom prst="line">
                <a:avLst/>
              </a:prstGeom>
              <a:grpFill/>
              <a:ln w="9525" cap="flat" cmpd="sng" algn="ctr">
                <a:solidFill>
                  <a:srgbClr val="00B050"/>
                </a:solidFill>
                <a:prstDash val="solid"/>
                <a:round/>
                <a:headEnd type="none" w="med" len="med"/>
                <a:tailEnd type="none" w="med" len="med"/>
              </a:ln>
              <a:effectLst/>
            </p:spPr>
          </p:cxnSp>
          <p:cxnSp>
            <p:nvCxnSpPr>
              <p:cNvPr id="574" name="直線接點 573"/>
              <p:cNvCxnSpPr>
                <a:stCxn id="568" idx="6"/>
                <a:endCxn id="558" idx="2"/>
              </p:cNvCxnSpPr>
              <p:nvPr/>
            </p:nvCxnSpPr>
            <p:spPr bwMode="auto">
              <a:xfrm flipV="1">
                <a:off x="4425873" y="2621713"/>
                <a:ext cx="103340" cy="55563"/>
              </a:xfrm>
              <a:prstGeom prst="line">
                <a:avLst/>
              </a:prstGeom>
              <a:grpFill/>
              <a:ln w="9525" cap="flat" cmpd="sng" algn="ctr">
                <a:solidFill>
                  <a:srgbClr val="00B050"/>
                </a:solidFill>
                <a:prstDash val="solid"/>
                <a:round/>
                <a:headEnd type="none" w="med" len="med"/>
                <a:tailEnd type="none" w="med" len="med"/>
              </a:ln>
              <a:effectLst/>
            </p:spPr>
          </p:cxnSp>
          <p:cxnSp>
            <p:nvCxnSpPr>
              <p:cNvPr id="575" name="直線接點 574"/>
              <p:cNvCxnSpPr>
                <a:stCxn id="568" idx="6"/>
                <a:endCxn id="576" idx="2"/>
              </p:cNvCxnSpPr>
              <p:nvPr/>
            </p:nvCxnSpPr>
            <p:spPr bwMode="auto">
              <a:xfrm>
                <a:off x="4425873" y="2677276"/>
                <a:ext cx="100407" cy="100013"/>
              </a:xfrm>
              <a:prstGeom prst="line">
                <a:avLst/>
              </a:prstGeom>
              <a:grpFill/>
              <a:ln w="9525" cap="flat" cmpd="sng" algn="ctr">
                <a:solidFill>
                  <a:srgbClr val="00B050"/>
                </a:solidFill>
                <a:prstDash val="solid"/>
                <a:round/>
                <a:headEnd type="none" w="med" len="med"/>
                <a:tailEnd type="none" w="med" len="med"/>
              </a:ln>
              <a:effectLst/>
            </p:spPr>
          </p:cxnSp>
          <p:sp>
            <p:nvSpPr>
              <p:cNvPr id="576" name="橢圓 575"/>
              <p:cNvSpPr/>
              <p:nvPr/>
            </p:nvSpPr>
            <p:spPr bwMode="auto">
              <a:xfrm>
                <a:off x="4526280" y="274319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77" name="橢圓 576"/>
              <p:cNvSpPr/>
              <p:nvPr/>
            </p:nvSpPr>
            <p:spPr bwMode="auto">
              <a:xfrm>
                <a:off x="4529137" y="193832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78" name="直線接點 577"/>
              <p:cNvCxnSpPr>
                <a:stCxn id="580" idx="6"/>
              </p:cNvCxnSpPr>
              <p:nvPr/>
            </p:nvCxnSpPr>
            <p:spPr bwMode="auto">
              <a:xfrm flipV="1">
                <a:off x="4433811" y="1804144"/>
                <a:ext cx="98501" cy="95247"/>
              </a:xfrm>
              <a:prstGeom prst="line">
                <a:avLst/>
              </a:prstGeom>
              <a:grpFill/>
              <a:ln w="9525" cap="flat" cmpd="sng" algn="ctr">
                <a:solidFill>
                  <a:srgbClr val="00B050"/>
                </a:solidFill>
                <a:prstDash val="solid"/>
                <a:round/>
                <a:headEnd type="none" w="med" len="med"/>
                <a:tailEnd type="none" w="med" len="med"/>
              </a:ln>
              <a:effectLst/>
            </p:spPr>
          </p:cxnSp>
          <p:cxnSp>
            <p:nvCxnSpPr>
              <p:cNvPr id="579" name="直線接點 578"/>
              <p:cNvCxnSpPr>
                <a:stCxn id="580" idx="6"/>
              </p:cNvCxnSpPr>
              <p:nvPr/>
            </p:nvCxnSpPr>
            <p:spPr bwMode="auto">
              <a:xfrm>
                <a:off x="4433811" y="1899391"/>
                <a:ext cx="95644" cy="71442"/>
              </a:xfrm>
              <a:prstGeom prst="line">
                <a:avLst/>
              </a:prstGeom>
              <a:grpFill/>
              <a:ln w="9525" cap="flat" cmpd="sng" algn="ctr">
                <a:solidFill>
                  <a:srgbClr val="00B050"/>
                </a:solidFill>
                <a:prstDash val="solid"/>
                <a:round/>
                <a:headEnd type="none" w="med" len="med"/>
                <a:tailEnd type="none" w="med" len="med"/>
              </a:ln>
              <a:effectLst/>
            </p:spPr>
          </p:cxnSp>
          <p:sp>
            <p:nvSpPr>
              <p:cNvPr id="580" name="橢圓 579"/>
              <p:cNvSpPr/>
              <p:nvPr/>
            </p:nvSpPr>
            <p:spPr bwMode="auto">
              <a:xfrm>
                <a:off x="4365624" y="186529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81" name="橢圓 580"/>
              <p:cNvSpPr/>
              <p:nvPr/>
            </p:nvSpPr>
            <p:spPr bwMode="auto">
              <a:xfrm>
                <a:off x="4532630" y="1768464"/>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82" name="直線接點 581"/>
              <p:cNvCxnSpPr>
                <a:stCxn id="584" idx="6"/>
                <a:endCxn id="585" idx="2"/>
              </p:cNvCxnSpPr>
              <p:nvPr/>
            </p:nvCxnSpPr>
            <p:spPr bwMode="auto">
              <a:xfrm flipV="1">
                <a:off x="4436986" y="1635869"/>
                <a:ext cx="98501" cy="95247"/>
              </a:xfrm>
              <a:prstGeom prst="line">
                <a:avLst/>
              </a:prstGeom>
              <a:grpFill/>
              <a:ln w="9525" cap="flat" cmpd="sng" algn="ctr">
                <a:solidFill>
                  <a:srgbClr val="00B050"/>
                </a:solidFill>
                <a:prstDash val="solid"/>
                <a:round/>
                <a:headEnd type="none" w="med" len="med"/>
                <a:tailEnd type="none" w="med" len="med"/>
              </a:ln>
              <a:effectLst/>
            </p:spPr>
          </p:cxnSp>
          <p:cxnSp>
            <p:nvCxnSpPr>
              <p:cNvPr id="583" name="直線接點 582"/>
              <p:cNvCxnSpPr>
                <a:stCxn id="584" idx="6"/>
                <a:endCxn id="581" idx="2"/>
              </p:cNvCxnSpPr>
              <p:nvPr/>
            </p:nvCxnSpPr>
            <p:spPr bwMode="auto">
              <a:xfrm>
                <a:off x="4436986" y="1731116"/>
                <a:ext cx="95644" cy="71442"/>
              </a:xfrm>
              <a:prstGeom prst="line">
                <a:avLst/>
              </a:prstGeom>
              <a:grpFill/>
              <a:ln w="9525" cap="flat" cmpd="sng" algn="ctr">
                <a:solidFill>
                  <a:srgbClr val="00B050"/>
                </a:solidFill>
                <a:prstDash val="solid"/>
                <a:round/>
                <a:headEnd type="none" w="med" len="med"/>
                <a:tailEnd type="none" w="med" len="med"/>
              </a:ln>
              <a:effectLst/>
            </p:spPr>
          </p:cxnSp>
          <p:sp>
            <p:nvSpPr>
              <p:cNvPr id="584" name="橢圓 583"/>
              <p:cNvSpPr/>
              <p:nvPr/>
            </p:nvSpPr>
            <p:spPr bwMode="auto">
              <a:xfrm>
                <a:off x="4368799" y="169702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85" name="橢圓 584"/>
              <p:cNvSpPr/>
              <p:nvPr/>
            </p:nvSpPr>
            <p:spPr bwMode="auto">
              <a:xfrm>
                <a:off x="4535487" y="160177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86" name="直線接點 585"/>
              <p:cNvCxnSpPr>
                <a:stCxn id="567" idx="6"/>
                <a:endCxn id="561" idx="2"/>
              </p:cNvCxnSpPr>
              <p:nvPr/>
            </p:nvCxnSpPr>
            <p:spPr bwMode="auto">
              <a:xfrm flipV="1">
                <a:off x="4425873" y="2458199"/>
                <a:ext cx="100407" cy="76201"/>
              </a:xfrm>
              <a:prstGeom prst="line">
                <a:avLst/>
              </a:prstGeom>
              <a:grpFill/>
              <a:ln w="9525" cap="flat" cmpd="sng" algn="ctr">
                <a:solidFill>
                  <a:srgbClr val="00B050"/>
                </a:solidFill>
                <a:prstDash val="solid"/>
                <a:round/>
                <a:headEnd type="none" w="med" len="med"/>
                <a:tailEnd type="none" w="med" len="med"/>
              </a:ln>
              <a:effectLst/>
            </p:spPr>
          </p:cxnSp>
        </p:grpSp>
        <p:grpSp>
          <p:nvGrpSpPr>
            <p:cNvPr id="531" name="群組 439"/>
            <p:cNvGrpSpPr/>
            <p:nvPr/>
          </p:nvGrpSpPr>
          <p:grpSpPr>
            <a:xfrm>
              <a:off x="6516066" y="1883396"/>
              <a:ext cx="715832" cy="665418"/>
              <a:chOff x="4526280" y="1881492"/>
              <a:chExt cx="715832" cy="665418"/>
            </a:xfrm>
            <a:grpFill/>
          </p:grpSpPr>
          <p:sp>
            <p:nvSpPr>
              <p:cNvPr id="532" name="橢圓 531"/>
              <p:cNvSpPr/>
              <p:nvPr/>
            </p:nvSpPr>
            <p:spPr bwMode="auto">
              <a:xfrm>
                <a:off x="4526280" y="210428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3" name="橢圓 532"/>
              <p:cNvSpPr/>
              <p:nvPr/>
            </p:nvSpPr>
            <p:spPr bwMode="auto">
              <a:xfrm>
                <a:off x="4708113" y="197927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4" name="橢圓 533"/>
              <p:cNvSpPr/>
              <p:nvPr/>
            </p:nvSpPr>
            <p:spPr bwMode="auto">
              <a:xfrm>
                <a:off x="4708113" y="212517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5" name="橢圓 534"/>
              <p:cNvSpPr/>
              <p:nvPr/>
            </p:nvSpPr>
            <p:spPr bwMode="auto">
              <a:xfrm>
                <a:off x="4708113" y="227475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36" name="直線接點 535"/>
              <p:cNvCxnSpPr>
                <a:stCxn id="532" idx="6"/>
                <a:endCxn id="533" idx="2"/>
              </p:cNvCxnSpPr>
              <p:nvPr/>
            </p:nvCxnSpPr>
            <p:spPr bwMode="auto">
              <a:xfrm flipV="1">
                <a:off x="4594467" y="2013370"/>
                <a:ext cx="113646" cy="125011"/>
              </a:xfrm>
              <a:prstGeom prst="line">
                <a:avLst/>
              </a:prstGeom>
              <a:grpFill/>
              <a:ln w="9525" cap="flat" cmpd="sng" algn="ctr">
                <a:solidFill>
                  <a:srgbClr val="00B050"/>
                </a:solidFill>
                <a:prstDash val="solid"/>
                <a:round/>
                <a:headEnd type="none" w="med" len="med"/>
                <a:tailEnd type="none" w="med" len="med"/>
              </a:ln>
              <a:effectLst/>
            </p:spPr>
          </p:cxnSp>
          <p:cxnSp>
            <p:nvCxnSpPr>
              <p:cNvPr id="537" name="直線接點 536"/>
              <p:cNvCxnSpPr>
                <a:stCxn id="532" idx="6"/>
                <a:endCxn id="534" idx="2"/>
              </p:cNvCxnSpPr>
              <p:nvPr/>
            </p:nvCxnSpPr>
            <p:spPr bwMode="auto">
              <a:xfrm>
                <a:off x="4594467" y="2138380"/>
                <a:ext cx="113646" cy="20891"/>
              </a:xfrm>
              <a:prstGeom prst="line">
                <a:avLst/>
              </a:prstGeom>
              <a:grpFill/>
              <a:ln w="9525" cap="flat" cmpd="sng" algn="ctr">
                <a:solidFill>
                  <a:srgbClr val="00B050"/>
                </a:solidFill>
                <a:prstDash val="solid"/>
                <a:round/>
                <a:headEnd type="none" w="med" len="med"/>
                <a:tailEnd type="none" w="med" len="med"/>
              </a:ln>
              <a:effectLst/>
            </p:spPr>
          </p:cxnSp>
          <p:cxnSp>
            <p:nvCxnSpPr>
              <p:cNvPr id="538" name="直線接點 537"/>
              <p:cNvCxnSpPr>
                <a:stCxn id="532" idx="6"/>
                <a:endCxn id="535" idx="2"/>
              </p:cNvCxnSpPr>
              <p:nvPr/>
            </p:nvCxnSpPr>
            <p:spPr bwMode="auto">
              <a:xfrm>
                <a:off x="4594467" y="2138380"/>
                <a:ext cx="113646" cy="170469"/>
              </a:xfrm>
              <a:prstGeom prst="line">
                <a:avLst/>
              </a:prstGeom>
              <a:grpFill/>
              <a:ln w="9525" cap="flat" cmpd="sng" algn="ctr">
                <a:solidFill>
                  <a:srgbClr val="00B050"/>
                </a:solidFill>
                <a:prstDash val="solid"/>
                <a:round/>
                <a:headEnd type="none" w="med" len="med"/>
                <a:tailEnd type="none" w="med" len="med"/>
              </a:ln>
              <a:effectLst/>
            </p:spPr>
          </p:cxnSp>
          <p:sp>
            <p:nvSpPr>
              <p:cNvPr id="539" name="橢圓 538"/>
              <p:cNvSpPr/>
              <p:nvPr/>
            </p:nvSpPr>
            <p:spPr bwMode="auto">
              <a:xfrm>
                <a:off x="4889947" y="188149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40" name="橢圓 539"/>
              <p:cNvSpPr/>
              <p:nvPr/>
            </p:nvSpPr>
            <p:spPr bwMode="auto">
              <a:xfrm>
                <a:off x="4889947" y="2013861"/>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41" name="橢圓 540"/>
              <p:cNvSpPr/>
              <p:nvPr/>
            </p:nvSpPr>
            <p:spPr bwMode="auto">
              <a:xfrm>
                <a:off x="4884636" y="2176219"/>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42" name="直線接點 541"/>
              <p:cNvCxnSpPr>
                <a:stCxn id="533" idx="6"/>
                <a:endCxn id="539" idx="2"/>
              </p:cNvCxnSpPr>
              <p:nvPr/>
            </p:nvCxnSpPr>
            <p:spPr bwMode="auto">
              <a:xfrm flipV="1">
                <a:off x="4776300" y="1915586"/>
                <a:ext cx="113647" cy="97784"/>
              </a:xfrm>
              <a:prstGeom prst="line">
                <a:avLst/>
              </a:prstGeom>
              <a:grpFill/>
              <a:ln w="9525" cap="flat" cmpd="sng" algn="ctr">
                <a:solidFill>
                  <a:srgbClr val="00B050"/>
                </a:solidFill>
                <a:prstDash val="solid"/>
                <a:round/>
                <a:headEnd type="none" w="med" len="med"/>
                <a:tailEnd type="none" w="med" len="med"/>
              </a:ln>
              <a:effectLst/>
            </p:spPr>
          </p:cxnSp>
          <p:cxnSp>
            <p:nvCxnSpPr>
              <p:cNvPr id="543" name="直線接點 542"/>
              <p:cNvCxnSpPr>
                <a:stCxn id="533" idx="6"/>
                <a:endCxn id="540" idx="1"/>
              </p:cNvCxnSpPr>
              <p:nvPr/>
            </p:nvCxnSpPr>
            <p:spPr bwMode="auto">
              <a:xfrm>
                <a:off x="4776300" y="2013370"/>
                <a:ext cx="123633" cy="10477"/>
              </a:xfrm>
              <a:prstGeom prst="line">
                <a:avLst/>
              </a:prstGeom>
              <a:grpFill/>
              <a:ln w="9525" cap="flat" cmpd="sng" algn="ctr">
                <a:solidFill>
                  <a:srgbClr val="00B050"/>
                </a:solidFill>
                <a:prstDash val="solid"/>
                <a:round/>
                <a:headEnd type="none" w="med" len="med"/>
                <a:tailEnd type="none" w="med" len="med"/>
              </a:ln>
              <a:effectLst/>
            </p:spPr>
          </p:cxnSp>
          <p:cxnSp>
            <p:nvCxnSpPr>
              <p:cNvPr id="544" name="直線接點 543"/>
              <p:cNvCxnSpPr>
                <a:stCxn id="534" idx="6"/>
                <a:endCxn id="540" idx="2"/>
              </p:cNvCxnSpPr>
              <p:nvPr/>
            </p:nvCxnSpPr>
            <p:spPr bwMode="auto">
              <a:xfrm flipV="1">
                <a:off x="4776300" y="2047955"/>
                <a:ext cx="113647" cy="111316"/>
              </a:xfrm>
              <a:prstGeom prst="line">
                <a:avLst/>
              </a:prstGeom>
              <a:grpFill/>
              <a:ln w="9525" cap="flat" cmpd="sng" algn="ctr">
                <a:solidFill>
                  <a:srgbClr val="00B050"/>
                </a:solidFill>
                <a:prstDash val="solid"/>
                <a:round/>
                <a:headEnd type="none" w="med" len="med"/>
                <a:tailEnd type="none" w="med" len="med"/>
              </a:ln>
              <a:effectLst/>
            </p:spPr>
          </p:cxnSp>
          <p:cxnSp>
            <p:nvCxnSpPr>
              <p:cNvPr id="545" name="直線接點 544"/>
              <p:cNvCxnSpPr>
                <a:stCxn id="534" idx="6"/>
                <a:endCxn id="541" idx="2"/>
              </p:cNvCxnSpPr>
              <p:nvPr/>
            </p:nvCxnSpPr>
            <p:spPr bwMode="auto">
              <a:xfrm>
                <a:off x="4776300" y="2159271"/>
                <a:ext cx="108336" cy="51042"/>
              </a:xfrm>
              <a:prstGeom prst="line">
                <a:avLst/>
              </a:prstGeom>
              <a:grpFill/>
              <a:ln w="9525" cap="flat" cmpd="sng" algn="ctr">
                <a:solidFill>
                  <a:srgbClr val="00B050"/>
                </a:solidFill>
                <a:prstDash val="solid"/>
                <a:round/>
                <a:headEnd type="none" w="med" len="med"/>
                <a:tailEnd type="none" w="med" len="med"/>
              </a:ln>
              <a:effectLst/>
            </p:spPr>
          </p:cxnSp>
          <p:cxnSp>
            <p:nvCxnSpPr>
              <p:cNvPr id="546" name="直線接點 545"/>
              <p:cNvCxnSpPr>
                <a:stCxn id="535" idx="7"/>
                <a:endCxn id="541" idx="2"/>
              </p:cNvCxnSpPr>
              <p:nvPr/>
            </p:nvCxnSpPr>
            <p:spPr bwMode="auto">
              <a:xfrm rot="5400000" flipH="1" flipV="1">
                <a:off x="4788261" y="2188366"/>
                <a:ext cx="74428" cy="118322"/>
              </a:xfrm>
              <a:prstGeom prst="line">
                <a:avLst/>
              </a:prstGeom>
              <a:grpFill/>
              <a:ln w="9525" cap="flat" cmpd="sng" algn="ctr">
                <a:solidFill>
                  <a:srgbClr val="00B050"/>
                </a:solidFill>
                <a:prstDash val="solid"/>
                <a:round/>
                <a:headEnd type="none" w="med" len="med"/>
                <a:tailEnd type="none" w="med" len="med"/>
              </a:ln>
              <a:effectLst/>
            </p:spPr>
          </p:cxnSp>
          <p:sp>
            <p:nvSpPr>
              <p:cNvPr id="547" name="橢圓 546"/>
              <p:cNvSpPr/>
              <p:nvPr/>
            </p:nvSpPr>
            <p:spPr bwMode="auto">
              <a:xfrm>
                <a:off x="4884926" y="2312033"/>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48" name="直線接點 547"/>
              <p:cNvCxnSpPr>
                <a:stCxn id="535" idx="7"/>
                <a:endCxn id="547" idx="2"/>
              </p:cNvCxnSpPr>
              <p:nvPr/>
            </p:nvCxnSpPr>
            <p:spPr bwMode="auto">
              <a:xfrm rot="16200000" flipH="1">
                <a:off x="4794927" y="2256128"/>
                <a:ext cx="61386" cy="118612"/>
              </a:xfrm>
              <a:prstGeom prst="line">
                <a:avLst/>
              </a:prstGeom>
              <a:grpFill/>
              <a:ln w="9525" cap="flat" cmpd="sng" algn="ctr">
                <a:solidFill>
                  <a:srgbClr val="00B050"/>
                </a:solidFill>
                <a:prstDash val="solid"/>
                <a:round/>
                <a:headEnd type="none" w="med" len="med"/>
                <a:tailEnd type="none" w="med" len="med"/>
              </a:ln>
              <a:effectLst/>
            </p:spPr>
          </p:cxnSp>
          <p:cxnSp>
            <p:nvCxnSpPr>
              <p:cNvPr id="549" name="直線接點 548"/>
              <p:cNvCxnSpPr/>
              <p:nvPr/>
            </p:nvCxnSpPr>
            <p:spPr bwMode="auto">
              <a:xfrm>
                <a:off x="5027798" y="2279643"/>
                <a:ext cx="214314" cy="0"/>
              </a:xfrm>
              <a:prstGeom prst="line">
                <a:avLst/>
              </a:prstGeom>
              <a:grpFill/>
              <a:ln w="19050" cap="flat" cmpd="sng" algn="ctr">
                <a:solidFill>
                  <a:srgbClr val="00B050"/>
                </a:solidFill>
                <a:prstDash val="sysDot"/>
                <a:round/>
                <a:headEnd type="none" w="med" len="med"/>
                <a:tailEnd type="none" w="med" len="med"/>
              </a:ln>
              <a:effectLst/>
            </p:spPr>
          </p:cxnSp>
          <p:sp>
            <p:nvSpPr>
              <p:cNvPr id="550" name="橢圓 549"/>
              <p:cNvSpPr/>
              <p:nvPr/>
            </p:nvSpPr>
            <p:spPr bwMode="auto">
              <a:xfrm>
                <a:off x="4529133" y="226217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51" name="直線接點 550"/>
              <p:cNvCxnSpPr>
                <a:stCxn id="550" idx="6"/>
                <a:endCxn id="534" idx="2"/>
              </p:cNvCxnSpPr>
              <p:nvPr/>
            </p:nvCxnSpPr>
            <p:spPr bwMode="auto">
              <a:xfrm flipV="1">
                <a:off x="4597320" y="2159271"/>
                <a:ext cx="110793" cy="137000"/>
              </a:xfrm>
              <a:prstGeom prst="line">
                <a:avLst/>
              </a:prstGeom>
              <a:grpFill/>
              <a:ln w="9525" cap="flat" cmpd="sng" algn="ctr">
                <a:solidFill>
                  <a:srgbClr val="00B050"/>
                </a:solidFill>
                <a:prstDash val="solid"/>
                <a:round/>
                <a:headEnd type="none" w="med" len="med"/>
                <a:tailEnd type="none" w="med" len="med"/>
              </a:ln>
              <a:effectLst/>
            </p:spPr>
          </p:cxnSp>
          <p:cxnSp>
            <p:nvCxnSpPr>
              <p:cNvPr id="552" name="直線接點 551"/>
              <p:cNvCxnSpPr>
                <a:stCxn id="550" idx="6"/>
                <a:endCxn id="535" idx="2"/>
              </p:cNvCxnSpPr>
              <p:nvPr/>
            </p:nvCxnSpPr>
            <p:spPr bwMode="auto">
              <a:xfrm>
                <a:off x="4597320" y="2296271"/>
                <a:ext cx="110793" cy="12578"/>
              </a:xfrm>
              <a:prstGeom prst="line">
                <a:avLst/>
              </a:prstGeom>
              <a:grpFill/>
              <a:ln w="9525" cap="flat" cmpd="sng" algn="ctr">
                <a:solidFill>
                  <a:srgbClr val="00B050"/>
                </a:solidFill>
                <a:prstDash val="solid"/>
                <a:round/>
                <a:headEnd type="none" w="med" len="med"/>
                <a:tailEnd type="none" w="med" len="med"/>
              </a:ln>
              <a:effectLst/>
            </p:spPr>
          </p:cxnSp>
          <p:cxnSp>
            <p:nvCxnSpPr>
              <p:cNvPr id="553" name="直線接點 552"/>
              <p:cNvCxnSpPr>
                <a:stCxn id="550" idx="6"/>
                <a:endCxn id="554" idx="2"/>
              </p:cNvCxnSpPr>
              <p:nvPr/>
            </p:nvCxnSpPr>
            <p:spPr bwMode="auto">
              <a:xfrm>
                <a:off x="4597320" y="2296271"/>
                <a:ext cx="112793" cy="152409"/>
              </a:xfrm>
              <a:prstGeom prst="line">
                <a:avLst/>
              </a:prstGeom>
              <a:grpFill/>
              <a:ln w="9525" cap="flat" cmpd="sng" algn="ctr">
                <a:solidFill>
                  <a:srgbClr val="00B050"/>
                </a:solidFill>
                <a:prstDash val="solid"/>
                <a:round/>
                <a:headEnd type="none" w="med" len="med"/>
                <a:tailEnd type="none" w="med" len="med"/>
              </a:ln>
              <a:effectLst/>
            </p:spPr>
          </p:cxnSp>
          <p:sp>
            <p:nvSpPr>
              <p:cNvPr id="554" name="橢圓 553"/>
              <p:cNvSpPr/>
              <p:nvPr/>
            </p:nvSpPr>
            <p:spPr bwMode="auto">
              <a:xfrm>
                <a:off x="4710113" y="241458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5" name="橢圓 554"/>
              <p:cNvSpPr/>
              <p:nvPr/>
            </p:nvSpPr>
            <p:spPr bwMode="auto">
              <a:xfrm>
                <a:off x="4889673" y="247872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56" name="直線接點 555"/>
              <p:cNvCxnSpPr>
                <a:stCxn id="554" idx="6"/>
                <a:endCxn id="555" idx="2"/>
              </p:cNvCxnSpPr>
              <p:nvPr/>
            </p:nvCxnSpPr>
            <p:spPr bwMode="auto">
              <a:xfrm>
                <a:off x="4778300" y="2448680"/>
                <a:ext cx="111373" cy="64136"/>
              </a:xfrm>
              <a:prstGeom prst="line">
                <a:avLst/>
              </a:prstGeom>
              <a:grpFill/>
              <a:ln w="9525" cap="flat" cmpd="sng" algn="ctr">
                <a:solidFill>
                  <a:srgbClr val="00B050"/>
                </a:solidFill>
                <a:prstDash val="solid"/>
                <a:round/>
                <a:headEnd type="none" w="med" len="med"/>
                <a:tailEnd type="none" w="med" len="med"/>
              </a:ln>
              <a:effectLst/>
            </p:spPr>
          </p:cxnSp>
          <p:cxnSp>
            <p:nvCxnSpPr>
              <p:cNvPr id="557" name="直線接點 556"/>
              <p:cNvCxnSpPr>
                <a:stCxn id="554" idx="7"/>
                <a:endCxn id="547" idx="2"/>
              </p:cNvCxnSpPr>
              <p:nvPr/>
            </p:nvCxnSpPr>
            <p:spPr bwMode="auto">
              <a:xfrm rot="5400000" flipH="1" flipV="1">
                <a:off x="4787398" y="2327044"/>
                <a:ext cx="78445" cy="116612"/>
              </a:xfrm>
              <a:prstGeom prst="line">
                <a:avLst/>
              </a:prstGeom>
              <a:grpFill/>
              <a:ln w="9525" cap="flat" cmpd="sng" algn="ctr">
                <a:solidFill>
                  <a:srgbClr val="00B050"/>
                </a:solidFill>
                <a:prstDash val="solid"/>
                <a:round/>
                <a:headEnd type="none" w="med" len="med"/>
                <a:tailEnd type="none" w="med" len="med"/>
              </a:ln>
              <a:effectLst/>
            </p:spPr>
          </p:cxnSp>
        </p:grpSp>
      </p:grpSp>
      <p:grpSp>
        <p:nvGrpSpPr>
          <p:cNvPr id="587" name="群組 586"/>
          <p:cNvGrpSpPr/>
          <p:nvPr/>
        </p:nvGrpSpPr>
        <p:grpSpPr>
          <a:xfrm>
            <a:off x="6245554" y="3413760"/>
            <a:ext cx="1078978" cy="1209608"/>
            <a:chOff x="7531438" y="1770686"/>
            <a:chExt cx="1078978" cy="1209608"/>
          </a:xfrm>
        </p:grpSpPr>
        <p:grpSp>
          <p:nvGrpSpPr>
            <p:cNvPr id="588" name="群組 438"/>
            <p:cNvGrpSpPr/>
            <p:nvPr/>
          </p:nvGrpSpPr>
          <p:grpSpPr>
            <a:xfrm>
              <a:off x="8364428" y="1770686"/>
              <a:ext cx="245988" cy="1209608"/>
              <a:chOff x="4357686" y="1601775"/>
              <a:chExt cx="245988" cy="1209608"/>
            </a:xfrm>
            <a:solidFill>
              <a:srgbClr val="FF66CC"/>
            </a:solidFill>
          </p:grpSpPr>
          <p:sp>
            <p:nvSpPr>
              <p:cNvPr id="616" name="橢圓 615"/>
              <p:cNvSpPr/>
              <p:nvPr/>
            </p:nvSpPr>
            <p:spPr bwMode="auto">
              <a:xfrm>
                <a:off x="4529213" y="2587619"/>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17" name="橢圓 616"/>
              <p:cNvSpPr/>
              <p:nvPr/>
            </p:nvSpPr>
            <p:spPr bwMode="auto">
              <a:xfrm>
                <a:off x="4525962" y="2262179"/>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18" name="橢圓 617"/>
              <p:cNvSpPr/>
              <p:nvPr/>
            </p:nvSpPr>
            <p:spPr bwMode="auto">
              <a:xfrm>
                <a:off x="4526280" y="210501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19" name="橢圓 618"/>
              <p:cNvSpPr/>
              <p:nvPr/>
            </p:nvSpPr>
            <p:spPr bwMode="auto">
              <a:xfrm>
                <a:off x="4526280" y="242410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20" name="直線接點 619"/>
              <p:cNvCxnSpPr>
                <a:stCxn id="622" idx="6"/>
                <a:endCxn id="635" idx="2"/>
              </p:cNvCxnSpPr>
              <p:nvPr/>
            </p:nvCxnSpPr>
            <p:spPr bwMode="auto">
              <a:xfrm flipV="1">
                <a:off x="4430636" y="1972421"/>
                <a:ext cx="98501" cy="95247"/>
              </a:xfrm>
              <a:prstGeom prst="line">
                <a:avLst/>
              </a:prstGeom>
              <a:grpFill/>
              <a:ln w="9525" cap="flat" cmpd="sng" algn="ctr">
                <a:solidFill>
                  <a:srgbClr val="FF66CC"/>
                </a:solidFill>
                <a:prstDash val="solid"/>
                <a:round/>
                <a:headEnd type="none" w="med" len="med"/>
                <a:tailEnd type="none" w="med" len="med"/>
              </a:ln>
              <a:effectLst/>
            </p:spPr>
          </p:cxnSp>
          <p:cxnSp>
            <p:nvCxnSpPr>
              <p:cNvPr id="621" name="直線接點 620"/>
              <p:cNvCxnSpPr>
                <a:stCxn id="622" idx="6"/>
                <a:endCxn id="618" idx="2"/>
              </p:cNvCxnSpPr>
              <p:nvPr/>
            </p:nvCxnSpPr>
            <p:spPr bwMode="auto">
              <a:xfrm>
                <a:off x="4430636" y="2067668"/>
                <a:ext cx="95644" cy="71442"/>
              </a:xfrm>
              <a:prstGeom prst="line">
                <a:avLst/>
              </a:prstGeom>
              <a:grpFill/>
              <a:ln w="9525" cap="flat" cmpd="sng" algn="ctr">
                <a:solidFill>
                  <a:srgbClr val="FF66CC"/>
                </a:solidFill>
                <a:prstDash val="solid"/>
                <a:round/>
                <a:headEnd type="none" w="med" len="med"/>
                <a:tailEnd type="none" w="med" len="med"/>
              </a:ln>
              <a:effectLst/>
            </p:spPr>
          </p:cxnSp>
          <p:sp>
            <p:nvSpPr>
              <p:cNvPr id="622" name="橢圓 621"/>
              <p:cNvSpPr/>
              <p:nvPr/>
            </p:nvSpPr>
            <p:spPr bwMode="auto">
              <a:xfrm>
                <a:off x="4362449" y="2033574"/>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3" name="橢圓 622"/>
              <p:cNvSpPr/>
              <p:nvPr/>
            </p:nvSpPr>
            <p:spPr bwMode="auto">
              <a:xfrm>
                <a:off x="4357686" y="2214554"/>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4" name="橢圓 623"/>
              <p:cNvSpPr/>
              <p:nvPr/>
            </p:nvSpPr>
            <p:spPr bwMode="auto">
              <a:xfrm>
                <a:off x="4357686" y="2357430"/>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5" name="橢圓 624"/>
              <p:cNvSpPr/>
              <p:nvPr/>
            </p:nvSpPr>
            <p:spPr bwMode="auto">
              <a:xfrm>
                <a:off x="4357686" y="250030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6" name="橢圓 625"/>
              <p:cNvSpPr/>
              <p:nvPr/>
            </p:nvSpPr>
            <p:spPr bwMode="auto">
              <a:xfrm>
                <a:off x="4357686" y="264318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27" name="直線接點 626"/>
              <p:cNvCxnSpPr>
                <a:stCxn id="623" idx="6"/>
                <a:endCxn id="618" idx="2"/>
              </p:cNvCxnSpPr>
              <p:nvPr/>
            </p:nvCxnSpPr>
            <p:spPr bwMode="auto">
              <a:xfrm flipV="1">
                <a:off x="4425873" y="2139110"/>
                <a:ext cx="100407" cy="109538"/>
              </a:xfrm>
              <a:prstGeom prst="line">
                <a:avLst/>
              </a:prstGeom>
              <a:grpFill/>
              <a:ln w="9525" cap="flat" cmpd="sng" algn="ctr">
                <a:solidFill>
                  <a:srgbClr val="FF66CC"/>
                </a:solidFill>
                <a:prstDash val="solid"/>
                <a:round/>
                <a:headEnd type="none" w="med" len="med"/>
                <a:tailEnd type="none" w="med" len="med"/>
              </a:ln>
              <a:effectLst/>
            </p:spPr>
          </p:cxnSp>
          <p:cxnSp>
            <p:nvCxnSpPr>
              <p:cNvPr id="628" name="直線接點 627"/>
              <p:cNvCxnSpPr>
                <a:stCxn id="623" idx="6"/>
                <a:endCxn id="617" idx="2"/>
              </p:cNvCxnSpPr>
              <p:nvPr/>
            </p:nvCxnSpPr>
            <p:spPr bwMode="auto">
              <a:xfrm>
                <a:off x="4425873" y="2248648"/>
                <a:ext cx="100089" cy="47625"/>
              </a:xfrm>
              <a:prstGeom prst="line">
                <a:avLst/>
              </a:prstGeom>
              <a:grpFill/>
              <a:ln w="9525" cap="flat" cmpd="sng" algn="ctr">
                <a:solidFill>
                  <a:srgbClr val="FF66CC"/>
                </a:solidFill>
                <a:prstDash val="solid"/>
                <a:round/>
                <a:headEnd type="none" w="med" len="med"/>
                <a:tailEnd type="none" w="med" len="med"/>
              </a:ln>
              <a:effectLst/>
            </p:spPr>
          </p:cxnSp>
          <p:cxnSp>
            <p:nvCxnSpPr>
              <p:cNvPr id="629" name="直線接點 628"/>
              <p:cNvCxnSpPr>
                <a:stCxn id="624" idx="6"/>
                <a:endCxn id="617" idx="2"/>
              </p:cNvCxnSpPr>
              <p:nvPr/>
            </p:nvCxnSpPr>
            <p:spPr bwMode="auto">
              <a:xfrm flipV="1">
                <a:off x="4425873" y="2296273"/>
                <a:ext cx="100089" cy="95251"/>
              </a:xfrm>
              <a:prstGeom prst="line">
                <a:avLst/>
              </a:prstGeom>
              <a:grpFill/>
              <a:ln w="9525" cap="flat" cmpd="sng" algn="ctr">
                <a:solidFill>
                  <a:srgbClr val="FF66CC"/>
                </a:solidFill>
                <a:prstDash val="solid"/>
                <a:round/>
                <a:headEnd type="none" w="med" len="med"/>
                <a:tailEnd type="none" w="med" len="med"/>
              </a:ln>
              <a:effectLst/>
            </p:spPr>
          </p:cxnSp>
          <p:cxnSp>
            <p:nvCxnSpPr>
              <p:cNvPr id="630" name="直線接點 629"/>
              <p:cNvCxnSpPr>
                <a:stCxn id="624" idx="6"/>
                <a:endCxn id="619" idx="2"/>
              </p:cNvCxnSpPr>
              <p:nvPr/>
            </p:nvCxnSpPr>
            <p:spPr bwMode="auto">
              <a:xfrm>
                <a:off x="4425873" y="2391524"/>
                <a:ext cx="100407" cy="66675"/>
              </a:xfrm>
              <a:prstGeom prst="line">
                <a:avLst/>
              </a:prstGeom>
              <a:grpFill/>
              <a:ln w="9525" cap="flat" cmpd="sng" algn="ctr">
                <a:solidFill>
                  <a:srgbClr val="FF66CC"/>
                </a:solidFill>
                <a:prstDash val="solid"/>
                <a:round/>
                <a:headEnd type="none" w="med" len="med"/>
                <a:tailEnd type="none" w="med" len="med"/>
              </a:ln>
              <a:effectLst/>
            </p:spPr>
          </p:cxnSp>
          <p:cxnSp>
            <p:nvCxnSpPr>
              <p:cNvPr id="631" name="直線接點 630"/>
              <p:cNvCxnSpPr>
                <a:stCxn id="625" idx="6"/>
                <a:endCxn id="616" idx="2"/>
              </p:cNvCxnSpPr>
              <p:nvPr/>
            </p:nvCxnSpPr>
            <p:spPr bwMode="auto">
              <a:xfrm>
                <a:off x="4425873" y="2534400"/>
                <a:ext cx="103340" cy="87313"/>
              </a:xfrm>
              <a:prstGeom prst="line">
                <a:avLst/>
              </a:prstGeom>
              <a:grpFill/>
              <a:ln w="9525" cap="flat" cmpd="sng" algn="ctr">
                <a:solidFill>
                  <a:srgbClr val="FF66CC"/>
                </a:solidFill>
                <a:prstDash val="solid"/>
                <a:round/>
                <a:headEnd type="none" w="med" len="med"/>
                <a:tailEnd type="none" w="med" len="med"/>
              </a:ln>
              <a:effectLst/>
            </p:spPr>
          </p:cxnSp>
          <p:cxnSp>
            <p:nvCxnSpPr>
              <p:cNvPr id="632" name="直線接點 631"/>
              <p:cNvCxnSpPr>
                <a:stCxn id="626" idx="6"/>
                <a:endCxn id="616" idx="2"/>
              </p:cNvCxnSpPr>
              <p:nvPr/>
            </p:nvCxnSpPr>
            <p:spPr bwMode="auto">
              <a:xfrm flipV="1">
                <a:off x="4425873" y="2621713"/>
                <a:ext cx="103340" cy="55563"/>
              </a:xfrm>
              <a:prstGeom prst="line">
                <a:avLst/>
              </a:prstGeom>
              <a:grpFill/>
              <a:ln w="9525" cap="flat" cmpd="sng" algn="ctr">
                <a:solidFill>
                  <a:srgbClr val="FF66CC"/>
                </a:solidFill>
                <a:prstDash val="solid"/>
                <a:round/>
                <a:headEnd type="none" w="med" len="med"/>
                <a:tailEnd type="none" w="med" len="med"/>
              </a:ln>
              <a:effectLst/>
            </p:spPr>
          </p:cxnSp>
          <p:cxnSp>
            <p:nvCxnSpPr>
              <p:cNvPr id="633" name="直線接點 632"/>
              <p:cNvCxnSpPr>
                <a:stCxn id="626" idx="6"/>
                <a:endCxn id="634" idx="2"/>
              </p:cNvCxnSpPr>
              <p:nvPr/>
            </p:nvCxnSpPr>
            <p:spPr bwMode="auto">
              <a:xfrm>
                <a:off x="4425873" y="2677276"/>
                <a:ext cx="100407" cy="100013"/>
              </a:xfrm>
              <a:prstGeom prst="line">
                <a:avLst/>
              </a:prstGeom>
              <a:grpFill/>
              <a:ln w="9525" cap="flat" cmpd="sng" algn="ctr">
                <a:solidFill>
                  <a:srgbClr val="FF66CC"/>
                </a:solidFill>
                <a:prstDash val="solid"/>
                <a:round/>
                <a:headEnd type="none" w="med" len="med"/>
                <a:tailEnd type="none" w="med" len="med"/>
              </a:ln>
              <a:effectLst/>
            </p:spPr>
          </p:cxnSp>
          <p:sp>
            <p:nvSpPr>
              <p:cNvPr id="634" name="橢圓 633"/>
              <p:cNvSpPr/>
              <p:nvPr/>
            </p:nvSpPr>
            <p:spPr bwMode="auto">
              <a:xfrm>
                <a:off x="4526280" y="274319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35" name="橢圓 634"/>
              <p:cNvSpPr/>
              <p:nvPr/>
            </p:nvSpPr>
            <p:spPr bwMode="auto">
              <a:xfrm>
                <a:off x="4529137" y="193832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36" name="直線接點 635"/>
              <p:cNvCxnSpPr>
                <a:stCxn id="638" idx="6"/>
              </p:cNvCxnSpPr>
              <p:nvPr/>
            </p:nvCxnSpPr>
            <p:spPr bwMode="auto">
              <a:xfrm flipV="1">
                <a:off x="4433811" y="1804144"/>
                <a:ext cx="98501" cy="95247"/>
              </a:xfrm>
              <a:prstGeom prst="line">
                <a:avLst/>
              </a:prstGeom>
              <a:grpFill/>
              <a:ln w="9525" cap="flat" cmpd="sng" algn="ctr">
                <a:solidFill>
                  <a:srgbClr val="FF66CC"/>
                </a:solidFill>
                <a:prstDash val="solid"/>
                <a:round/>
                <a:headEnd type="none" w="med" len="med"/>
                <a:tailEnd type="none" w="med" len="med"/>
              </a:ln>
              <a:effectLst/>
            </p:spPr>
          </p:cxnSp>
          <p:cxnSp>
            <p:nvCxnSpPr>
              <p:cNvPr id="637" name="直線接點 636"/>
              <p:cNvCxnSpPr>
                <a:stCxn id="638" idx="6"/>
              </p:cNvCxnSpPr>
              <p:nvPr/>
            </p:nvCxnSpPr>
            <p:spPr bwMode="auto">
              <a:xfrm>
                <a:off x="4433811" y="1899391"/>
                <a:ext cx="95644" cy="71442"/>
              </a:xfrm>
              <a:prstGeom prst="line">
                <a:avLst/>
              </a:prstGeom>
              <a:grpFill/>
              <a:ln w="9525" cap="flat" cmpd="sng" algn="ctr">
                <a:solidFill>
                  <a:srgbClr val="FF66CC"/>
                </a:solidFill>
                <a:prstDash val="solid"/>
                <a:round/>
                <a:headEnd type="none" w="med" len="med"/>
                <a:tailEnd type="none" w="med" len="med"/>
              </a:ln>
              <a:effectLst/>
            </p:spPr>
          </p:cxnSp>
          <p:sp>
            <p:nvSpPr>
              <p:cNvPr id="638" name="橢圓 637"/>
              <p:cNvSpPr/>
              <p:nvPr/>
            </p:nvSpPr>
            <p:spPr bwMode="auto">
              <a:xfrm>
                <a:off x="4365624" y="186529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39" name="橢圓 638"/>
              <p:cNvSpPr/>
              <p:nvPr/>
            </p:nvSpPr>
            <p:spPr bwMode="auto">
              <a:xfrm>
                <a:off x="4532630" y="1768464"/>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40" name="直線接點 639"/>
              <p:cNvCxnSpPr>
                <a:stCxn id="642" idx="6"/>
                <a:endCxn id="643" idx="2"/>
              </p:cNvCxnSpPr>
              <p:nvPr/>
            </p:nvCxnSpPr>
            <p:spPr bwMode="auto">
              <a:xfrm flipV="1">
                <a:off x="4436986" y="1635869"/>
                <a:ext cx="98501" cy="95247"/>
              </a:xfrm>
              <a:prstGeom prst="line">
                <a:avLst/>
              </a:prstGeom>
              <a:grpFill/>
              <a:ln w="9525" cap="flat" cmpd="sng" algn="ctr">
                <a:solidFill>
                  <a:srgbClr val="FF66CC"/>
                </a:solidFill>
                <a:prstDash val="solid"/>
                <a:round/>
                <a:headEnd type="none" w="med" len="med"/>
                <a:tailEnd type="none" w="med" len="med"/>
              </a:ln>
              <a:effectLst/>
            </p:spPr>
          </p:cxnSp>
          <p:cxnSp>
            <p:nvCxnSpPr>
              <p:cNvPr id="641" name="直線接點 640"/>
              <p:cNvCxnSpPr>
                <a:stCxn id="642" idx="6"/>
                <a:endCxn id="639" idx="2"/>
              </p:cNvCxnSpPr>
              <p:nvPr/>
            </p:nvCxnSpPr>
            <p:spPr bwMode="auto">
              <a:xfrm>
                <a:off x="4436986" y="1731116"/>
                <a:ext cx="95644" cy="71442"/>
              </a:xfrm>
              <a:prstGeom prst="line">
                <a:avLst/>
              </a:prstGeom>
              <a:grpFill/>
              <a:ln w="9525" cap="flat" cmpd="sng" algn="ctr">
                <a:solidFill>
                  <a:srgbClr val="FF66CC"/>
                </a:solidFill>
                <a:prstDash val="solid"/>
                <a:round/>
                <a:headEnd type="none" w="med" len="med"/>
                <a:tailEnd type="none" w="med" len="med"/>
              </a:ln>
              <a:effectLst/>
            </p:spPr>
          </p:cxnSp>
          <p:sp>
            <p:nvSpPr>
              <p:cNvPr id="642" name="橢圓 641"/>
              <p:cNvSpPr/>
              <p:nvPr/>
            </p:nvSpPr>
            <p:spPr bwMode="auto">
              <a:xfrm>
                <a:off x="4368799" y="169702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43" name="橢圓 642"/>
              <p:cNvSpPr/>
              <p:nvPr/>
            </p:nvSpPr>
            <p:spPr bwMode="auto">
              <a:xfrm>
                <a:off x="4535487" y="160177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44" name="直線接點 643"/>
              <p:cNvCxnSpPr>
                <a:stCxn id="625" idx="6"/>
                <a:endCxn id="619" idx="2"/>
              </p:cNvCxnSpPr>
              <p:nvPr/>
            </p:nvCxnSpPr>
            <p:spPr bwMode="auto">
              <a:xfrm flipV="1">
                <a:off x="4425873" y="2458199"/>
                <a:ext cx="100407" cy="76201"/>
              </a:xfrm>
              <a:prstGeom prst="line">
                <a:avLst/>
              </a:prstGeom>
              <a:grpFill/>
              <a:ln w="9525" cap="flat" cmpd="sng" algn="ctr">
                <a:solidFill>
                  <a:srgbClr val="FF66CC"/>
                </a:solidFill>
                <a:prstDash val="solid"/>
                <a:round/>
                <a:headEnd type="none" w="med" len="med"/>
                <a:tailEnd type="none" w="med" len="med"/>
              </a:ln>
              <a:effectLst/>
            </p:spPr>
          </p:cxnSp>
        </p:grpSp>
        <p:grpSp>
          <p:nvGrpSpPr>
            <p:cNvPr id="589" name="群組 439"/>
            <p:cNvGrpSpPr/>
            <p:nvPr/>
          </p:nvGrpSpPr>
          <p:grpSpPr>
            <a:xfrm>
              <a:off x="7531438" y="1886254"/>
              <a:ext cx="715832" cy="665418"/>
              <a:chOff x="4526280" y="1881492"/>
              <a:chExt cx="715832" cy="665418"/>
            </a:xfrm>
            <a:solidFill>
              <a:srgbClr val="FF66CC"/>
            </a:solidFill>
          </p:grpSpPr>
          <p:sp>
            <p:nvSpPr>
              <p:cNvPr id="590" name="橢圓 589"/>
              <p:cNvSpPr/>
              <p:nvPr/>
            </p:nvSpPr>
            <p:spPr bwMode="auto">
              <a:xfrm>
                <a:off x="4526280" y="210428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91" name="橢圓 590"/>
              <p:cNvSpPr/>
              <p:nvPr/>
            </p:nvSpPr>
            <p:spPr bwMode="auto">
              <a:xfrm>
                <a:off x="4708113" y="197927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92" name="橢圓 591"/>
              <p:cNvSpPr/>
              <p:nvPr/>
            </p:nvSpPr>
            <p:spPr bwMode="auto">
              <a:xfrm>
                <a:off x="4708113" y="212517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93" name="橢圓 592"/>
              <p:cNvSpPr/>
              <p:nvPr/>
            </p:nvSpPr>
            <p:spPr bwMode="auto">
              <a:xfrm>
                <a:off x="4708113" y="227475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94" name="直線接點 593"/>
              <p:cNvCxnSpPr>
                <a:stCxn id="590" idx="6"/>
                <a:endCxn id="591" idx="2"/>
              </p:cNvCxnSpPr>
              <p:nvPr/>
            </p:nvCxnSpPr>
            <p:spPr bwMode="auto">
              <a:xfrm flipV="1">
                <a:off x="4594467" y="2013370"/>
                <a:ext cx="113646" cy="125011"/>
              </a:xfrm>
              <a:prstGeom prst="line">
                <a:avLst/>
              </a:prstGeom>
              <a:grpFill/>
              <a:ln w="9525" cap="flat" cmpd="sng" algn="ctr">
                <a:solidFill>
                  <a:srgbClr val="FF66CC"/>
                </a:solidFill>
                <a:prstDash val="solid"/>
                <a:round/>
                <a:headEnd type="none" w="med" len="med"/>
                <a:tailEnd type="none" w="med" len="med"/>
              </a:ln>
              <a:effectLst/>
            </p:spPr>
          </p:cxnSp>
          <p:cxnSp>
            <p:nvCxnSpPr>
              <p:cNvPr id="595" name="直線接點 594"/>
              <p:cNvCxnSpPr>
                <a:stCxn id="590" idx="6"/>
                <a:endCxn id="592" idx="2"/>
              </p:cNvCxnSpPr>
              <p:nvPr/>
            </p:nvCxnSpPr>
            <p:spPr bwMode="auto">
              <a:xfrm>
                <a:off x="4594467" y="2138380"/>
                <a:ext cx="113646" cy="20891"/>
              </a:xfrm>
              <a:prstGeom prst="line">
                <a:avLst/>
              </a:prstGeom>
              <a:grpFill/>
              <a:ln w="9525" cap="flat" cmpd="sng" algn="ctr">
                <a:solidFill>
                  <a:srgbClr val="FF66CC"/>
                </a:solidFill>
                <a:prstDash val="solid"/>
                <a:round/>
                <a:headEnd type="none" w="med" len="med"/>
                <a:tailEnd type="none" w="med" len="med"/>
              </a:ln>
              <a:effectLst/>
            </p:spPr>
          </p:cxnSp>
          <p:cxnSp>
            <p:nvCxnSpPr>
              <p:cNvPr id="596" name="直線接點 595"/>
              <p:cNvCxnSpPr>
                <a:stCxn id="590" idx="6"/>
                <a:endCxn id="593" idx="2"/>
              </p:cNvCxnSpPr>
              <p:nvPr/>
            </p:nvCxnSpPr>
            <p:spPr bwMode="auto">
              <a:xfrm>
                <a:off x="4594467" y="2138380"/>
                <a:ext cx="113646" cy="170469"/>
              </a:xfrm>
              <a:prstGeom prst="line">
                <a:avLst/>
              </a:prstGeom>
              <a:grpFill/>
              <a:ln w="9525" cap="flat" cmpd="sng" algn="ctr">
                <a:solidFill>
                  <a:srgbClr val="FF66CC"/>
                </a:solidFill>
                <a:prstDash val="solid"/>
                <a:round/>
                <a:headEnd type="none" w="med" len="med"/>
                <a:tailEnd type="none" w="med" len="med"/>
              </a:ln>
              <a:effectLst/>
            </p:spPr>
          </p:cxnSp>
          <p:sp>
            <p:nvSpPr>
              <p:cNvPr id="597" name="橢圓 596"/>
              <p:cNvSpPr/>
              <p:nvPr/>
            </p:nvSpPr>
            <p:spPr bwMode="auto">
              <a:xfrm>
                <a:off x="4889947" y="188149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98" name="橢圓 597"/>
              <p:cNvSpPr/>
              <p:nvPr/>
            </p:nvSpPr>
            <p:spPr bwMode="auto">
              <a:xfrm>
                <a:off x="4889947" y="2013861"/>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99" name="橢圓 598"/>
              <p:cNvSpPr/>
              <p:nvPr/>
            </p:nvSpPr>
            <p:spPr bwMode="auto">
              <a:xfrm>
                <a:off x="4884636" y="2176219"/>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00" name="直線接點 599"/>
              <p:cNvCxnSpPr>
                <a:stCxn id="591" idx="6"/>
                <a:endCxn id="597" idx="2"/>
              </p:cNvCxnSpPr>
              <p:nvPr/>
            </p:nvCxnSpPr>
            <p:spPr bwMode="auto">
              <a:xfrm flipV="1">
                <a:off x="4776300" y="1915586"/>
                <a:ext cx="113647" cy="97784"/>
              </a:xfrm>
              <a:prstGeom prst="line">
                <a:avLst/>
              </a:prstGeom>
              <a:grpFill/>
              <a:ln w="9525" cap="flat" cmpd="sng" algn="ctr">
                <a:solidFill>
                  <a:srgbClr val="FF66CC"/>
                </a:solidFill>
                <a:prstDash val="solid"/>
                <a:round/>
                <a:headEnd type="none" w="med" len="med"/>
                <a:tailEnd type="none" w="med" len="med"/>
              </a:ln>
              <a:effectLst/>
            </p:spPr>
          </p:cxnSp>
          <p:cxnSp>
            <p:nvCxnSpPr>
              <p:cNvPr id="601" name="直線接點 600"/>
              <p:cNvCxnSpPr>
                <a:stCxn id="591" idx="6"/>
                <a:endCxn id="598" idx="1"/>
              </p:cNvCxnSpPr>
              <p:nvPr/>
            </p:nvCxnSpPr>
            <p:spPr bwMode="auto">
              <a:xfrm>
                <a:off x="4776300" y="2013370"/>
                <a:ext cx="123633" cy="10477"/>
              </a:xfrm>
              <a:prstGeom prst="line">
                <a:avLst/>
              </a:prstGeom>
              <a:grpFill/>
              <a:ln w="9525" cap="flat" cmpd="sng" algn="ctr">
                <a:solidFill>
                  <a:srgbClr val="FF66CC"/>
                </a:solidFill>
                <a:prstDash val="solid"/>
                <a:round/>
                <a:headEnd type="none" w="med" len="med"/>
                <a:tailEnd type="none" w="med" len="med"/>
              </a:ln>
              <a:effectLst/>
            </p:spPr>
          </p:cxnSp>
          <p:cxnSp>
            <p:nvCxnSpPr>
              <p:cNvPr id="602" name="直線接點 601"/>
              <p:cNvCxnSpPr>
                <a:stCxn id="592" idx="6"/>
                <a:endCxn id="598" idx="2"/>
              </p:cNvCxnSpPr>
              <p:nvPr/>
            </p:nvCxnSpPr>
            <p:spPr bwMode="auto">
              <a:xfrm flipV="1">
                <a:off x="4776300" y="2047955"/>
                <a:ext cx="113647" cy="111316"/>
              </a:xfrm>
              <a:prstGeom prst="line">
                <a:avLst/>
              </a:prstGeom>
              <a:grpFill/>
              <a:ln w="9525" cap="flat" cmpd="sng" algn="ctr">
                <a:solidFill>
                  <a:srgbClr val="FF66CC"/>
                </a:solidFill>
                <a:prstDash val="solid"/>
                <a:round/>
                <a:headEnd type="none" w="med" len="med"/>
                <a:tailEnd type="none" w="med" len="med"/>
              </a:ln>
              <a:effectLst/>
            </p:spPr>
          </p:cxnSp>
          <p:cxnSp>
            <p:nvCxnSpPr>
              <p:cNvPr id="603" name="直線接點 602"/>
              <p:cNvCxnSpPr>
                <a:stCxn id="592" idx="6"/>
                <a:endCxn id="599" idx="2"/>
              </p:cNvCxnSpPr>
              <p:nvPr/>
            </p:nvCxnSpPr>
            <p:spPr bwMode="auto">
              <a:xfrm>
                <a:off x="4776300" y="2159271"/>
                <a:ext cx="108336" cy="51042"/>
              </a:xfrm>
              <a:prstGeom prst="line">
                <a:avLst/>
              </a:prstGeom>
              <a:grpFill/>
              <a:ln w="9525" cap="flat" cmpd="sng" algn="ctr">
                <a:solidFill>
                  <a:srgbClr val="FF66CC"/>
                </a:solidFill>
                <a:prstDash val="solid"/>
                <a:round/>
                <a:headEnd type="none" w="med" len="med"/>
                <a:tailEnd type="none" w="med" len="med"/>
              </a:ln>
              <a:effectLst/>
            </p:spPr>
          </p:cxnSp>
          <p:cxnSp>
            <p:nvCxnSpPr>
              <p:cNvPr id="604" name="直線接點 603"/>
              <p:cNvCxnSpPr>
                <a:stCxn id="593" idx="7"/>
                <a:endCxn id="599" idx="2"/>
              </p:cNvCxnSpPr>
              <p:nvPr/>
            </p:nvCxnSpPr>
            <p:spPr bwMode="auto">
              <a:xfrm rot="5400000" flipH="1" flipV="1">
                <a:off x="4788261" y="2188366"/>
                <a:ext cx="74428" cy="118322"/>
              </a:xfrm>
              <a:prstGeom prst="line">
                <a:avLst/>
              </a:prstGeom>
              <a:grpFill/>
              <a:ln w="9525" cap="flat" cmpd="sng" algn="ctr">
                <a:solidFill>
                  <a:srgbClr val="FF66CC"/>
                </a:solidFill>
                <a:prstDash val="solid"/>
                <a:round/>
                <a:headEnd type="none" w="med" len="med"/>
                <a:tailEnd type="none" w="med" len="med"/>
              </a:ln>
              <a:effectLst/>
            </p:spPr>
          </p:cxnSp>
          <p:sp>
            <p:nvSpPr>
              <p:cNvPr id="605" name="橢圓 604"/>
              <p:cNvSpPr/>
              <p:nvPr/>
            </p:nvSpPr>
            <p:spPr bwMode="auto">
              <a:xfrm>
                <a:off x="4884926" y="2312033"/>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06" name="直線接點 605"/>
              <p:cNvCxnSpPr>
                <a:stCxn id="593" idx="7"/>
                <a:endCxn id="605" idx="2"/>
              </p:cNvCxnSpPr>
              <p:nvPr/>
            </p:nvCxnSpPr>
            <p:spPr bwMode="auto">
              <a:xfrm rot="16200000" flipH="1">
                <a:off x="4794927" y="2256128"/>
                <a:ext cx="61386" cy="118612"/>
              </a:xfrm>
              <a:prstGeom prst="line">
                <a:avLst/>
              </a:prstGeom>
              <a:grpFill/>
              <a:ln w="9525" cap="flat" cmpd="sng" algn="ctr">
                <a:solidFill>
                  <a:srgbClr val="FF66CC"/>
                </a:solidFill>
                <a:prstDash val="solid"/>
                <a:round/>
                <a:headEnd type="none" w="med" len="med"/>
                <a:tailEnd type="none" w="med" len="med"/>
              </a:ln>
              <a:effectLst/>
            </p:spPr>
          </p:cxnSp>
          <p:cxnSp>
            <p:nvCxnSpPr>
              <p:cNvPr id="607" name="直線接點 606"/>
              <p:cNvCxnSpPr/>
              <p:nvPr/>
            </p:nvCxnSpPr>
            <p:spPr bwMode="auto">
              <a:xfrm>
                <a:off x="5027798" y="2279643"/>
                <a:ext cx="214314" cy="0"/>
              </a:xfrm>
              <a:prstGeom prst="line">
                <a:avLst/>
              </a:prstGeom>
              <a:grpFill/>
              <a:ln w="19050" cap="flat" cmpd="sng" algn="ctr">
                <a:solidFill>
                  <a:srgbClr val="FF66CC"/>
                </a:solidFill>
                <a:prstDash val="sysDot"/>
                <a:round/>
                <a:headEnd type="none" w="med" len="med"/>
                <a:tailEnd type="none" w="med" len="med"/>
              </a:ln>
              <a:effectLst/>
            </p:spPr>
          </p:cxnSp>
          <p:sp>
            <p:nvSpPr>
              <p:cNvPr id="608" name="橢圓 607"/>
              <p:cNvSpPr/>
              <p:nvPr/>
            </p:nvSpPr>
            <p:spPr bwMode="auto">
              <a:xfrm>
                <a:off x="4529133" y="226217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09" name="直線接點 608"/>
              <p:cNvCxnSpPr>
                <a:stCxn id="608" idx="6"/>
                <a:endCxn id="592" idx="2"/>
              </p:cNvCxnSpPr>
              <p:nvPr/>
            </p:nvCxnSpPr>
            <p:spPr bwMode="auto">
              <a:xfrm flipV="1">
                <a:off x="4597320" y="2159271"/>
                <a:ext cx="110793" cy="137000"/>
              </a:xfrm>
              <a:prstGeom prst="line">
                <a:avLst/>
              </a:prstGeom>
              <a:grpFill/>
              <a:ln w="9525" cap="flat" cmpd="sng" algn="ctr">
                <a:solidFill>
                  <a:srgbClr val="FF66CC"/>
                </a:solidFill>
                <a:prstDash val="solid"/>
                <a:round/>
                <a:headEnd type="none" w="med" len="med"/>
                <a:tailEnd type="none" w="med" len="med"/>
              </a:ln>
              <a:effectLst/>
            </p:spPr>
          </p:cxnSp>
          <p:cxnSp>
            <p:nvCxnSpPr>
              <p:cNvPr id="610" name="直線接點 609"/>
              <p:cNvCxnSpPr>
                <a:stCxn id="608" idx="6"/>
                <a:endCxn id="593" idx="2"/>
              </p:cNvCxnSpPr>
              <p:nvPr/>
            </p:nvCxnSpPr>
            <p:spPr bwMode="auto">
              <a:xfrm>
                <a:off x="4597320" y="2296271"/>
                <a:ext cx="110793" cy="12578"/>
              </a:xfrm>
              <a:prstGeom prst="line">
                <a:avLst/>
              </a:prstGeom>
              <a:grpFill/>
              <a:ln w="9525" cap="flat" cmpd="sng" algn="ctr">
                <a:solidFill>
                  <a:srgbClr val="FF66CC"/>
                </a:solidFill>
                <a:prstDash val="solid"/>
                <a:round/>
                <a:headEnd type="none" w="med" len="med"/>
                <a:tailEnd type="none" w="med" len="med"/>
              </a:ln>
              <a:effectLst/>
            </p:spPr>
          </p:cxnSp>
          <p:cxnSp>
            <p:nvCxnSpPr>
              <p:cNvPr id="611" name="直線接點 610"/>
              <p:cNvCxnSpPr>
                <a:stCxn id="608" idx="6"/>
                <a:endCxn id="612" idx="2"/>
              </p:cNvCxnSpPr>
              <p:nvPr/>
            </p:nvCxnSpPr>
            <p:spPr bwMode="auto">
              <a:xfrm>
                <a:off x="4597320" y="2296271"/>
                <a:ext cx="112793" cy="152409"/>
              </a:xfrm>
              <a:prstGeom prst="line">
                <a:avLst/>
              </a:prstGeom>
              <a:grpFill/>
              <a:ln w="9525" cap="flat" cmpd="sng" algn="ctr">
                <a:solidFill>
                  <a:srgbClr val="FF66CC"/>
                </a:solidFill>
                <a:prstDash val="solid"/>
                <a:round/>
                <a:headEnd type="none" w="med" len="med"/>
                <a:tailEnd type="none" w="med" len="med"/>
              </a:ln>
              <a:effectLst/>
            </p:spPr>
          </p:cxnSp>
          <p:sp>
            <p:nvSpPr>
              <p:cNvPr id="612" name="橢圓 611"/>
              <p:cNvSpPr/>
              <p:nvPr/>
            </p:nvSpPr>
            <p:spPr bwMode="auto">
              <a:xfrm>
                <a:off x="4710113" y="241458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13" name="橢圓 612"/>
              <p:cNvSpPr/>
              <p:nvPr/>
            </p:nvSpPr>
            <p:spPr bwMode="auto">
              <a:xfrm>
                <a:off x="4889673" y="247872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14" name="直線接點 613"/>
              <p:cNvCxnSpPr>
                <a:stCxn id="612" idx="6"/>
                <a:endCxn id="613" idx="2"/>
              </p:cNvCxnSpPr>
              <p:nvPr/>
            </p:nvCxnSpPr>
            <p:spPr bwMode="auto">
              <a:xfrm>
                <a:off x="4778300" y="2448680"/>
                <a:ext cx="111373" cy="64136"/>
              </a:xfrm>
              <a:prstGeom prst="line">
                <a:avLst/>
              </a:prstGeom>
              <a:grpFill/>
              <a:ln w="9525" cap="flat" cmpd="sng" algn="ctr">
                <a:solidFill>
                  <a:srgbClr val="FF66CC"/>
                </a:solidFill>
                <a:prstDash val="solid"/>
                <a:round/>
                <a:headEnd type="none" w="med" len="med"/>
                <a:tailEnd type="none" w="med" len="med"/>
              </a:ln>
              <a:effectLst/>
            </p:spPr>
          </p:cxnSp>
          <p:cxnSp>
            <p:nvCxnSpPr>
              <p:cNvPr id="615" name="直線接點 614"/>
              <p:cNvCxnSpPr>
                <a:stCxn id="612" idx="7"/>
                <a:endCxn id="605" idx="2"/>
              </p:cNvCxnSpPr>
              <p:nvPr/>
            </p:nvCxnSpPr>
            <p:spPr bwMode="auto">
              <a:xfrm rot="5400000" flipH="1" flipV="1">
                <a:off x="4787398" y="2327044"/>
                <a:ext cx="78445" cy="116612"/>
              </a:xfrm>
              <a:prstGeom prst="line">
                <a:avLst/>
              </a:prstGeom>
              <a:grpFill/>
              <a:ln w="9525" cap="flat" cmpd="sng" algn="ctr">
                <a:solidFill>
                  <a:srgbClr val="FF66CC"/>
                </a:solidFill>
                <a:prstDash val="solid"/>
                <a:round/>
                <a:headEnd type="none" w="med" len="med"/>
                <a:tailEnd type="none" w="med" len="med"/>
              </a:ln>
              <a:effectLst/>
            </p:spPr>
          </p:cxnSp>
        </p:grpSp>
      </p:grpSp>
      <p:sp>
        <p:nvSpPr>
          <p:cNvPr id="656" name="矩形 655"/>
          <p:cNvSpPr/>
          <p:nvPr/>
        </p:nvSpPr>
        <p:spPr bwMode="auto">
          <a:xfrm>
            <a:off x="3207058" y="3714752"/>
            <a:ext cx="142876" cy="78581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57" name="橢圓 656"/>
          <p:cNvSpPr/>
          <p:nvPr/>
        </p:nvSpPr>
        <p:spPr bwMode="auto">
          <a:xfrm>
            <a:off x="4238618" y="4667254"/>
            <a:ext cx="68187" cy="68188"/>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58" name="橢圓 657"/>
          <p:cNvSpPr/>
          <p:nvPr/>
        </p:nvSpPr>
        <p:spPr bwMode="auto">
          <a:xfrm>
            <a:off x="4238618" y="4810130"/>
            <a:ext cx="68187" cy="68188"/>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59" name="橢圓 658"/>
          <p:cNvSpPr/>
          <p:nvPr/>
        </p:nvSpPr>
        <p:spPr bwMode="auto">
          <a:xfrm>
            <a:off x="4238618" y="4953006"/>
            <a:ext cx="68187" cy="68188"/>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60" name="橢圓 659"/>
          <p:cNvSpPr/>
          <p:nvPr/>
        </p:nvSpPr>
        <p:spPr bwMode="auto">
          <a:xfrm>
            <a:off x="4238618" y="5095882"/>
            <a:ext cx="68187" cy="68188"/>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61" name="橢圓 660"/>
          <p:cNvSpPr/>
          <p:nvPr/>
        </p:nvSpPr>
        <p:spPr bwMode="auto">
          <a:xfrm>
            <a:off x="4238625" y="5195898"/>
            <a:ext cx="68187" cy="68188"/>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62" name="橢圓 661"/>
          <p:cNvSpPr/>
          <p:nvPr/>
        </p:nvSpPr>
        <p:spPr bwMode="auto">
          <a:xfrm>
            <a:off x="4238625" y="5338774"/>
            <a:ext cx="68187" cy="68188"/>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6" end="6"/>
                                            </p:txEl>
                                          </p:spTgt>
                                        </p:tgtEl>
                                        <p:attrNameLst>
                                          <p:attrName>style.color</p:attrName>
                                        </p:attrNameLst>
                                      </p:cBhvr>
                                      <p:to>
                                        <a:srgbClr val="FF0000"/>
                                      </p:to>
                                    </p:animClr>
                                  </p:childTnLst>
                                </p:cTn>
                              </p:par>
                              <p:par>
                                <p:cTn id="7" presetID="10" presetClass="entr" presetSubtype="0" fill="hold" nodeType="withEffect">
                                  <p:stCondLst>
                                    <p:cond delay="0"/>
                                  </p:stCondLst>
                                  <p:childTnLst>
                                    <p:set>
                                      <p:cBhvr>
                                        <p:cTn id="8" dur="1" fill="hold">
                                          <p:stCondLst>
                                            <p:cond delay="0"/>
                                          </p:stCondLst>
                                        </p:cTn>
                                        <p:tgtEl>
                                          <p:spTgt spid="363"/>
                                        </p:tgtEl>
                                        <p:attrNameLst>
                                          <p:attrName>style.visibility</p:attrName>
                                        </p:attrNameLst>
                                      </p:cBhvr>
                                      <p:to>
                                        <p:strVal val="visible"/>
                                      </p:to>
                                    </p:set>
                                    <p:animEffect transition="in" filter="fade">
                                      <p:cBhvr>
                                        <p:cTn id="9" dur="500"/>
                                        <p:tgtEl>
                                          <p:spTgt spid="363"/>
                                        </p:tgtEl>
                                      </p:cBhvr>
                                    </p:animEffect>
                                  </p:childTnLst>
                                </p:cTn>
                              </p:par>
                              <p:par>
                                <p:cTn id="10" presetID="10" presetClass="entr" presetSubtype="0" fill="hold" nodeType="withEffect">
                                  <p:stCondLst>
                                    <p:cond delay="0"/>
                                  </p:stCondLst>
                                  <p:childTnLst>
                                    <p:set>
                                      <p:cBhvr>
                                        <p:cTn id="11" dur="1" fill="hold">
                                          <p:stCondLst>
                                            <p:cond delay="0"/>
                                          </p:stCondLst>
                                        </p:cTn>
                                        <p:tgtEl>
                                          <p:spTgt spid="413"/>
                                        </p:tgtEl>
                                        <p:attrNameLst>
                                          <p:attrName>style.visibility</p:attrName>
                                        </p:attrNameLst>
                                      </p:cBhvr>
                                      <p:to>
                                        <p:strVal val="visible"/>
                                      </p:to>
                                    </p:set>
                                    <p:animEffect transition="in" filter="fade">
                                      <p:cBhvr>
                                        <p:cTn id="12" dur="500"/>
                                        <p:tgtEl>
                                          <p:spTgt spid="413"/>
                                        </p:tgtEl>
                                      </p:cBhvr>
                                    </p:animEffect>
                                  </p:childTnLst>
                                </p:cTn>
                              </p:par>
                              <p:par>
                                <p:cTn id="13" presetID="10" presetClass="entr" presetSubtype="0" fill="hold" nodeType="withEffect">
                                  <p:stCondLst>
                                    <p:cond delay="0"/>
                                  </p:stCondLst>
                                  <p:childTnLst>
                                    <p:set>
                                      <p:cBhvr>
                                        <p:cTn id="14" dur="1" fill="hold">
                                          <p:stCondLst>
                                            <p:cond delay="0"/>
                                          </p:stCondLst>
                                        </p:cTn>
                                        <p:tgtEl>
                                          <p:spTgt spid="471"/>
                                        </p:tgtEl>
                                        <p:attrNameLst>
                                          <p:attrName>style.visibility</p:attrName>
                                        </p:attrNameLst>
                                      </p:cBhvr>
                                      <p:to>
                                        <p:strVal val="visible"/>
                                      </p:to>
                                    </p:set>
                                    <p:animEffect transition="in" filter="fade">
                                      <p:cBhvr>
                                        <p:cTn id="15" dur="500"/>
                                        <p:tgtEl>
                                          <p:spTgt spid="471"/>
                                        </p:tgtEl>
                                      </p:cBhvr>
                                    </p:animEffect>
                                  </p:childTnLst>
                                </p:cTn>
                              </p:par>
                              <p:par>
                                <p:cTn id="16" presetID="10" presetClass="entr" presetSubtype="0" fill="hold" nodeType="withEffect">
                                  <p:stCondLst>
                                    <p:cond delay="0"/>
                                  </p:stCondLst>
                                  <p:childTnLst>
                                    <p:set>
                                      <p:cBhvr>
                                        <p:cTn id="17" dur="1" fill="hold">
                                          <p:stCondLst>
                                            <p:cond delay="0"/>
                                          </p:stCondLst>
                                        </p:cTn>
                                        <p:tgtEl>
                                          <p:spTgt spid="529"/>
                                        </p:tgtEl>
                                        <p:attrNameLst>
                                          <p:attrName>style.visibility</p:attrName>
                                        </p:attrNameLst>
                                      </p:cBhvr>
                                      <p:to>
                                        <p:strVal val="visible"/>
                                      </p:to>
                                    </p:set>
                                    <p:animEffect transition="in" filter="fade">
                                      <p:cBhvr>
                                        <p:cTn id="18" dur="500"/>
                                        <p:tgtEl>
                                          <p:spTgt spid="529"/>
                                        </p:tgtEl>
                                      </p:cBhvr>
                                    </p:animEffect>
                                  </p:childTnLst>
                                </p:cTn>
                              </p:par>
                              <p:par>
                                <p:cTn id="19" presetID="10" presetClass="entr" presetSubtype="0" fill="hold" nodeType="withEffect">
                                  <p:stCondLst>
                                    <p:cond delay="0"/>
                                  </p:stCondLst>
                                  <p:childTnLst>
                                    <p:set>
                                      <p:cBhvr>
                                        <p:cTn id="20" dur="1" fill="hold">
                                          <p:stCondLst>
                                            <p:cond delay="0"/>
                                          </p:stCondLst>
                                        </p:cTn>
                                        <p:tgtEl>
                                          <p:spTgt spid="359"/>
                                        </p:tgtEl>
                                        <p:attrNameLst>
                                          <p:attrName>style.visibility</p:attrName>
                                        </p:attrNameLst>
                                      </p:cBhvr>
                                      <p:to>
                                        <p:strVal val="visible"/>
                                      </p:to>
                                    </p:set>
                                    <p:animEffect transition="in" filter="fade">
                                      <p:cBhvr>
                                        <p:cTn id="21" dur="500"/>
                                        <p:tgtEl>
                                          <p:spTgt spid="359"/>
                                        </p:tgtEl>
                                      </p:cBhvr>
                                    </p:animEffect>
                                  </p:childTnLst>
                                </p:cTn>
                              </p:par>
                              <p:par>
                                <p:cTn id="22" presetID="10" presetClass="entr" presetSubtype="0" fill="hold" nodeType="withEffect">
                                  <p:stCondLst>
                                    <p:cond delay="0"/>
                                  </p:stCondLst>
                                  <p:childTnLst>
                                    <p:set>
                                      <p:cBhvr>
                                        <p:cTn id="23" dur="1" fill="hold">
                                          <p:stCondLst>
                                            <p:cond delay="0"/>
                                          </p:stCondLst>
                                        </p:cTn>
                                        <p:tgtEl>
                                          <p:spTgt spid="587"/>
                                        </p:tgtEl>
                                        <p:attrNameLst>
                                          <p:attrName>style.visibility</p:attrName>
                                        </p:attrNameLst>
                                      </p:cBhvr>
                                      <p:to>
                                        <p:strVal val="visible"/>
                                      </p:to>
                                    </p:set>
                                    <p:animEffect transition="in" filter="fade">
                                      <p:cBhvr>
                                        <p:cTn id="24" dur="500"/>
                                        <p:tgtEl>
                                          <p:spTgt spid="58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56"/>
                                        </p:tgtEl>
                                        <p:attrNameLst>
                                          <p:attrName>style.visibility</p:attrName>
                                        </p:attrNameLst>
                                      </p:cBhvr>
                                      <p:to>
                                        <p:strVal val="visible"/>
                                      </p:to>
                                    </p:set>
                                    <p:animEffect transition="in" filter="fade">
                                      <p:cBhvr>
                                        <p:cTn id="27" dur="500"/>
                                        <p:tgtEl>
                                          <p:spTgt spid="6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7"/>
                                        </p:tgtEl>
                                        <p:attrNameLst>
                                          <p:attrName>style.visibility</p:attrName>
                                        </p:attrNameLst>
                                      </p:cBhvr>
                                      <p:to>
                                        <p:strVal val="visible"/>
                                      </p:to>
                                    </p:set>
                                    <p:animEffect transition="in" filter="fade">
                                      <p:cBhvr>
                                        <p:cTn id="32" dur="500"/>
                                        <p:tgtEl>
                                          <p:spTgt spid="6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58"/>
                                        </p:tgtEl>
                                        <p:attrNameLst>
                                          <p:attrName>style.visibility</p:attrName>
                                        </p:attrNameLst>
                                      </p:cBhvr>
                                      <p:to>
                                        <p:strVal val="visible"/>
                                      </p:to>
                                    </p:set>
                                    <p:animEffect transition="in" filter="fade">
                                      <p:cBhvr>
                                        <p:cTn id="35" dur="500"/>
                                        <p:tgtEl>
                                          <p:spTgt spid="65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59"/>
                                        </p:tgtEl>
                                        <p:attrNameLst>
                                          <p:attrName>style.visibility</p:attrName>
                                        </p:attrNameLst>
                                      </p:cBhvr>
                                      <p:to>
                                        <p:strVal val="visible"/>
                                      </p:to>
                                    </p:set>
                                    <p:animEffect transition="in" filter="fade">
                                      <p:cBhvr>
                                        <p:cTn id="38" dur="500"/>
                                        <p:tgtEl>
                                          <p:spTgt spid="65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60"/>
                                        </p:tgtEl>
                                        <p:attrNameLst>
                                          <p:attrName>style.visibility</p:attrName>
                                        </p:attrNameLst>
                                      </p:cBhvr>
                                      <p:to>
                                        <p:strVal val="visible"/>
                                      </p:to>
                                    </p:set>
                                    <p:animEffect transition="in" filter="fade">
                                      <p:cBhvr>
                                        <p:cTn id="41" dur="500"/>
                                        <p:tgtEl>
                                          <p:spTgt spid="66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61"/>
                                        </p:tgtEl>
                                        <p:attrNameLst>
                                          <p:attrName>style.visibility</p:attrName>
                                        </p:attrNameLst>
                                      </p:cBhvr>
                                      <p:to>
                                        <p:strVal val="visible"/>
                                      </p:to>
                                    </p:set>
                                    <p:animEffect transition="in" filter="fade">
                                      <p:cBhvr>
                                        <p:cTn id="44" dur="500"/>
                                        <p:tgtEl>
                                          <p:spTgt spid="66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62"/>
                                        </p:tgtEl>
                                        <p:attrNameLst>
                                          <p:attrName>style.visibility</p:attrName>
                                        </p:attrNameLst>
                                      </p:cBhvr>
                                      <p:to>
                                        <p:strVal val="visible"/>
                                      </p:to>
                                    </p:set>
                                    <p:animEffect transition="in" filter="fade">
                                      <p:cBhvr>
                                        <p:cTn id="47" dur="500"/>
                                        <p:tgtEl>
                                          <p:spTgt spid="66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63"/>
                                        </p:tgtEl>
                                      </p:cBhvr>
                                    </p:animEffect>
                                    <p:set>
                                      <p:cBhvr>
                                        <p:cTn id="52" dur="1" fill="hold">
                                          <p:stCondLst>
                                            <p:cond delay="499"/>
                                          </p:stCondLst>
                                        </p:cTn>
                                        <p:tgtEl>
                                          <p:spTgt spid="36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413"/>
                                        </p:tgtEl>
                                      </p:cBhvr>
                                    </p:animEffect>
                                    <p:set>
                                      <p:cBhvr>
                                        <p:cTn id="55" dur="1" fill="hold">
                                          <p:stCondLst>
                                            <p:cond delay="499"/>
                                          </p:stCondLst>
                                        </p:cTn>
                                        <p:tgtEl>
                                          <p:spTgt spid="413"/>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471"/>
                                        </p:tgtEl>
                                      </p:cBhvr>
                                    </p:animEffect>
                                    <p:set>
                                      <p:cBhvr>
                                        <p:cTn id="58" dur="1" fill="hold">
                                          <p:stCondLst>
                                            <p:cond delay="499"/>
                                          </p:stCondLst>
                                        </p:cTn>
                                        <p:tgtEl>
                                          <p:spTgt spid="471"/>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529"/>
                                        </p:tgtEl>
                                      </p:cBhvr>
                                    </p:animEffect>
                                    <p:set>
                                      <p:cBhvr>
                                        <p:cTn id="61" dur="1" fill="hold">
                                          <p:stCondLst>
                                            <p:cond delay="499"/>
                                          </p:stCondLst>
                                        </p:cTn>
                                        <p:tgtEl>
                                          <p:spTgt spid="52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359"/>
                                        </p:tgtEl>
                                      </p:cBhvr>
                                    </p:animEffect>
                                    <p:set>
                                      <p:cBhvr>
                                        <p:cTn id="64" dur="1" fill="hold">
                                          <p:stCondLst>
                                            <p:cond delay="499"/>
                                          </p:stCondLst>
                                        </p:cTn>
                                        <p:tgtEl>
                                          <p:spTgt spid="359"/>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587"/>
                                        </p:tgtEl>
                                      </p:cBhvr>
                                    </p:animEffect>
                                    <p:set>
                                      <p:cBhvr>
                                        <p:cTn id="67" dur="1" fill="hold">
                                          <p:stCondLst>
                                            <p:cond delay="499"/>
                                          </p:stCondLst>
                                        </p:cTn>
                                        <p:tgtEl>
                                          <p:spTgt spid="58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63"/>
                                        </p:tgtEl>
                                      </p:cBhvr>
                                    </p:animEffect>
                                    <p:set>
                                      <p:cBhvr>
                                        <p:cTn id="70" dur="1" fill="hold">
                                          <p:stCondLst>
                                            <p:cond delay="499"/>
                                          </p:stCondLst>
                                        </p:cTn>
                                        <p:tgtEl>
                                          <p:spTgt spid="36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57"/>
                                        </p:tgtEl>
                                      </p:cBhvr>
                                    </p:animEffect>
                                    <p:set>
                                      <p:cBhvr>
                                        <p:cTn id="73" dur="1" fill="hold">
                                          <p:stCondLst>
                                            <p:cond delay="499"/>
                                          </p:stCondLst>
                                        </p:cTn>
                                        <p:tgtEl>
                                          <p:spTgt spid="657"/>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658"/>
                                        </p:tgtEl>
                                      </p:cBhvr>
                                    </p:animEffect>
                                    <p:set>
                                      <p:cBhvr>
                                        <p:cTn id="76" dur="1" fill="hold">
                                          <p:stCondLst>
                                            <p:cond delay="499"/>
                                          </p:stCondLst>
                                        </p:cTn>
                                        <p:tgtEl>
                                          <p:spTgt spid="658"/>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659"/>
                                        </p:tgtEl>
                                      </p:cBhvr>
                                    </p:animEffect>
                                    <p:set>
                                      <p:cBhvr>
                                        <p:cTn id="79" dur="1" fill="hold">
                                          <p:stCondLst>
                                            <p:cond delay="499"/>
                                          </p:stCondLst>
                                        </p:cTn>
                                        <p:tgtEl>
                                          <p:spTgt spid="659"/>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660"/>
                                        </p:tgtEl>
                                      </p:cBhvr>
                                    </p:animEffect>
                                    <p:set>
                                      <p:cBhvr>
                                        <p:cTn id="82" dur="1" fill="hold">
                                          <p:stCondLst>
                                            <p:cond delay="499"/>
                                          </p:stCondLst>
                                        </p:cTn>
                                        <p:tgtEl>
                                          <p:spTgt spid="660"/>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661"/>
                                        </p:tgtEl>
                                      </p:cBhvr>
                                    </p:animEffect>
                                    <p:set>
                                      <p:cBhvr>
                                        <p:cTn id="85" dur="1" fill="hold">
                                          <p:stCondLst>
                                            <p:cond delay="499"/>
                                          </p:stCondLst>
                                        </p:cTn>
                                        <p:tgtEl>
                                          <p:spTgt spid="661"/>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662"/>
                                        </p:tgtEl>
                                      </p:cBhvr>
                                    </p:animEffect>
                                    <p:set>
                                      <p:cBhvr>
                                        <p:cTn id="88" dur="1" fill="hold">
                                          <p:stCondLst>
                                            <p:cond delay="499"/>
                                          </p:stCondLst>
                                        </p:cTn>
                                        <p:tgtEl>
                                          <p:spTgt spid="66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656"/>
                                        </p:tgtEl>
                                      </p:cBhvr>
                                    </p:animEffect>
                                    <p:set>
                                      <p:cBhvr>
                                        <p:cTn id="91" dur="1" fill="hold">
                                          <p:stCondLst>
                                            <p:cond delay="499"/>
                                          </p:stCondLst>
                                        </p:cTn>
                                        <p:tgtEl>
                                          <p:spTgt spid="6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 grpId="0" animBg="1"/>
      <p:bldP spid="656" grpId="1" animBg="1"/>
      <p:bldP spid="657" grpId="0" animBg="1"/>
      <p:bldP spid="657" grpId="1" animBg="1"/>
      <p:bldP spid="658" grpId="0" animBg="1"/>
      <p:bldP spid="658" grpId="1" animBg="1"/>
      <p:bldP spid="659" grpId="0" animBg="1"/>
      <p:bldP spid="659" grpId="1" animBg="1"/>
      <p:bldP spid="660" grpId="0" animBg="1"/>
      <p:bldP spid="660" grpId="1" animBg="1"/>
      <p:bldP spid="661" grpId="0" animBg="1"/>
      <p:bldP spid="661" grpId="1" animBg="1"/>
      <p:bldP spid="662" grpId="0" animBg="1"/>
      <p:bldP spid="66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a:t>
            </a:r>
            <a:r>
              <a:rPr lang="en-US" altLang="zh-TW" dirty="0" smtClean="0"/>
              <a:t>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18</a:t>
            </a:fld>
            <a:endParaRPr lang="en-US" altLang="zh-TW"/>
          </a:p>
        </p:txBody>
      </p:sp>
      <p:pic>
        <p:nvPicPr>
          <p:cNvPr id="3074" name="Picture 2"/>
          <p:cNvPicPr>
            <a:picLocks noChangeAspect="1" noChangeArrowheads="1"/>
          </p:cNvPicPr>
          <p:nvPr/>
        </p:nvPicPr>
        <p:blipFill>
          <a:blip r:embed="rId2" cstate="print"/>
          <a:srcRect/>
          <a:stretch>
            <a:fillRect/>
          </a:stretch>
        </p:blipFill>
        <p:spPr bwMode="auto">
          <a:xfrm>
            <a:off x="912980" y="1142984"/>
            <a:ext cx="6659416" cy="428628"/>
          </a:xfrm>
          <a:prstGeom prst="rect">
            <a:avLst/>
          </a:prstGeom>
          <a:noFill/>
          <a:ln w="9525">
            <a:solidFill>
              <a:schemeClr val="tx1">
                <a:lumMod val="60000"/>
                <a:lumOff val="40000"/>
              </a:schemeClr>
            </a:solidFill>
            <a:miter lim="800000"/>
            <a:headEnd/>
            <a:tailEnd/>
          </a:ln>
        </p:spPr>
      </p:pic>
      <p:sp>
        <p:nvSpPr>
          <p:cNvPr id="7" name="向下箭號 6"/>
          <p:cNvSpPr/>
          <p:nvPr/>
        </p:nvSpPr>
        <p:spPr bwMode="auto">
          <a:xfrm>
            <a:off x="4143372" y="1643050"/>
            <a:ext cx="357190" cy="500066"/>
          </a:xfrm>
          <a:prstGeom prst="downArrow">
            <a:avLst/>
          </a:prstGeom>
          <a:solidFill>
            <a:srgbClr val="FF0000"/>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pic>
        <p:nvPicPr>
          <p:cNvPr id="3076" name="Picture 4"/>
          <p:cNvPicPr>
            <a:picLocks noChangeAspect="1" noChangeArrowheads="1"/>
          </p:cNvPicPr>
          <p:nvPr/>
        </p:nvPicPr>
        <p:blipFill>
          <a:blip r:embed="rId3" cstate="print"/>
          <a:srcRect/>
          <a:stretch>
            <a:fillRect/>
          </a:stretch>
        </p:blipFill>
        <p:spPr bwMode="auto">
          <a:xfrm>
            <a:off x="144008" y="2214553"/>
            <a:ext cx="8857148" cy="4245759"/>
          </a:xfrm>
          <a:prstGeom prst="rect">
            <a:avLst/>
          </a:prstGeom>
          <a:noFill/>
          <a:ln w="9525">
            <a:solidFill>
              <a:schemeClr val="tx1">
                <a:lumMod val="60000"/>
                <a:lumOff val="40000"/>
              </a:schemeClr>
            </a:solidFill>
            <a:miter lim="800000"/>
            <a:headEnd/>
            <a:tailEnd/>
          </a:ln>
        </p:spPr>
      </p:pic>
      <p:sp>
        <p:nvSpPr>
          <p:cNvPr id="9" name="矩形 8"/>
          <p:cNvSpPr/>
          <p:nvPr/>
        </p:nvSpPr>
        <p:spPr bwMode="auto">
          <a:xfrm>
            <a:off x="6500826" y="2428868"/>
            <a:ext cx="1357322" cy="142876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19</a:t>
            </a:fld>
            <a:endParaRPr lang="en-US" altLang="zh-TW"/>
          </a:p>
        </p:txBody>
      </p:sp>
      <p:pic>
        <p:nvPicPr>
          <p:cNvPr id="4098" name="Picture 2"/>
          <p:cNvPicPr>
            <a:picLocks noChangeAspect="1" noChangeArrowheads="1"/>
          </p:cNvPicPr>
          <p:nvPr/>
        </p:nvPicPr>
        <p:blipFill>
          <a:blip r:embed="rId2" cstate="print"/>
          <a:srcRect/>
          <a:stretch>
            <a:fillRect/>
          </a:stretch>
        </p:blipFill>
        <p:spPr bwMode="auto">
          <a:xfrm>
            <a:off x="357158" y="1500174"/>
            <a:ext cx="8314688" cy="4000528"/>
          </a:xfrm>
          <a:prstGeom prst="rect">
            <a:avLst/>
          </a:prstGeom>
          <a:noFill/>
          <a:ln w="9525">
            <a:solidFill>
              <a:schemeClr val="tx1">
                <a:lumMod val="60000"/>
                <a:lumOff val="40000"/>
              </a:schemeClr>
            </a:solidFill>
            <a:miter lim="800000"/>
            <a:headEnd/>
            <a:tailEnd/>
          </a:ln>
        </p:spPr>
      </p:pic>
      <p:sp>
        <p:nvSpPr>
          <p:cNvPr id="6" name="矩形 5"/>
          <p:cNvSpPr/>
          <p:nvPr/>
        </p:nvSpPr>
        <p:spPr bwMode="auto">
          <a:xfrm>
            <a:off x="6215074" y="1643050"/>
            <a:ext cx="2286016" cy="92869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矩形 6"/>
          <p:cNvSpPr/>
          <p:nvPr/>
        </p:nvSpPr>
        <p:spPr bwMode="auto">
          <a:xfrm>
            <a:off x="1142976" y="1500174"/>
            <a:ext cx="3143272" cy="271464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 name="直線單箭頭接點 8"/>
          <p:cNvCxnSpPr/>
          <p:nvPr/>
        </p:nvCxnSpPr>
        <p:spPr bwMode="auto">
          <a:xfrm>
            <a:off x="4429124" y="2285992"/>
            <a:ext cx="1643074"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t>Product Information-Parameter</a:t>
            </a:r>
          </a:p>
          <a:p>
            <a:r>
              <a:rPr lang="en-US" altLang="zh-TW" dirty="0" smtClean="0"/>
              <a:t>Product Information-Computing Rule</a:t>
            </a:r>
          </a:p>
          <a:p>
            <a:r>
              <a:rPr lang="en-US" altLang="zh-TW" dirty="0" smtClean="0"/>
              <a:t>Adopted Model</a:t>
            </a:r>
          </a:p>
          <a:p>
            <a:r>
              <a:rPr lang="en-US" altLang="zh-TW" dirty="0" smtClean="0"/>
              <a:t>Pricing Program</a:t>
            </a:r>
          </a:p>
          <a:p>
            <a:endParaRPr lang="zh-TW" altLang="en-US"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a:t>
            </a:fld>
            <a:endParaRPr lang="en-US" altLang="zh-TW"/>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20</a:t>
            </a:fld>
            <a:endParaRPr lang="en-US" altLang="zh-TW"/>
          </a:p>
        </p:txBody>
      </p:sp>
      <p:pic>
        <p:nvPicPr>
          <p:cNvPr id="5124" name="Picture 4"/>
          <p:cNvPicPr>
            <a:picLocks noChangeAspect="1" noChangeArrowheads="1"/>
          </p:cNvPicPr>
          <p:nvPr/>
        </p:nvPicPr>
        <p:blipFill>
          <a:blip r:embed="rId2" cstate="print"/>
          <a:srcRect/>
          <a:stretch>
            <a:fillRect/>
          </a:stretch>
        </p:blipFill>
        <p:spPr bwMode="auto">
          <a:xfrm>
            <a:off x="71406" y="1008075"/>
            <a:ext cx="8966494" cy="5349883"/>
          </a:xfrm>
          <a:prstGeom prst="rect">
            <a:avLst/>
          </a:prstGeom>
          <a:noFill/>
          <a:ln w="9525">
            <a:noFill/>
            <a:miter lim="800000"/>
            <a:headEnd/>
            <a:tailEnd/>
          </a:ln>
        </p:spPr>
      </p:pic>
      <p:sp>
        <p:nvSpPr>
          <p:cNvPr id="10" name="矩形 9"/>
          <p:cNvSpPr/>
          <p:nvPr/>
        </p:nvSpPr>
        <p:spPr bwMode="auto">
          <a:xfrm>
            <a:off x="7643834" y="2695570"/>
            <a:ext cx="1000132"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1" name="矩形 10"/>
          <p:cNvSpPr/>
          <p:nvPr/>
        </p:nvSpPr>
        <p:spPr bwMode="auto">
          <a:xfrm>
            <a:off x="7643834" y="3071810"/>
            <a:ext cx="1000132"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 name="橢圓 11"/>
          <p:cNvSpPr/>
          <p:nvPr/>
        </p:nvSpPr>
        <p:spPr bwMode="auto">
          <a:xfrm>
            <a:off x="5948372" y="1285860"/>
            <a:ext cx="142876" cy="14287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 name="文字方塊 12"/>
          <p:cNvSpPr txBox="1"/>
          <p:nvPr/>
        </p:nvSpPr>
        <p:spPr>
          <a:xfrm>
            <a:off x="5715008" y="714356"/>
            <a:ext cx="1143008" cy="323165"/>
          </a:xfrm>
          <a:prstGeom prst="rect">
            <a:avLst/>
          </a:prstGeom>
          <a:noFill/>
        </p:spPr>
        <p:txBody>
          <a:bodyPr wrap="square" rtlCol="0">
            <a:spAutoFit/>
          </a:bodyPr>
          <a:lstStyle/>
          <a:p>
            <a:r>
              <a:rPr lang="en-US" altLang="zh-TW" sz="1500" dirty="0" smtClean="0">
                <a:solidFill>
                  <a:srgbClr val="FF0000"/>
                </a:solidFill>
              </a:rPr>
              <a:t>S[ALL][x]</a:t>
            </a:r>
            <a:endParaRPr lang="zh-TW" altLang="en-US" sz="1500" dirty="0">
              <a:solidFill>
                <a:srgbClr val="FF0000"/>
              </a:solidFill>
            </a:endParaRPr>
          </a:p>
        </p:txBody>
      </p:sp>
      <p:sp>
        <p:nvSpPr>
          <p:cNvPr id="14" name="文字方塊 13"/>
          <p:cNvSpPr txBox="1"/>
          <p:nvPr/>
        </p:nvSpPr>
        <p:spPr>
          <a:xfrm>
            <a:off x="7572396" y="714356"/>
            <a:ext cx="1143008" cy="323165"/>
          </a:xfrm>
          <a:prstGeom prst="rect">
            <a:avLst/>
          </a:prstGeom>
          <a:noFill/>
        </p:spPr>
        <p:txBody>
          <a:bodyPr wrap="square" rtlCol="0">
            <a:spAutoFit/>
          </a:bodyPr>
          <a:lstStyle/>
          <a:p>
            <a:r>
              <a:rPr lang="en-US" altLang="zh-TW" sz="1500" dirty="0" smtClean="0">
                <a:solidFill>
                  <a:srgbClr val="FF0000"/>
                </a:solidFill>
              </a:rPr>
              <a:t>S[FIN][x]</a:t>
            </a:r>
            <a:endParaRPr lang="zh-TW" altLang="en-US" sz="1500" dirty="0">
              <a:solidFill>
                <a:srgbClr val="FF0000"/>
              </a:solidFill>
            </a:endParaRPr>
          </a:p>
        </p:txBody>
      </p:sp>
      <p:sp>
        <p:nvSpPr>
          <p:cNvPr id="15" name="矩形 14"/>
          <p:cNvSpPr/>
          <p:nvPr/>
        </p:nvSpPr>
        <p:spPr bwMode="auto">
          <a:xfrm>
            <a:off x="1000100" y="2143116"/>
            <a:ext cx="4071966" cy="271464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21</a:t>
            </a:fld>
            <a:endParaRPr lang="en-US" altLang="zh-TW"/>
          </a:p>
        </p:txBody>
      </p:sp>
      <p:pic>
        <p:nvPicPr>
          <p:cNvPr id="6146" name="Picture 2"/>
          <p:cNvPicPr>
            <a:picLocks noChangeAspect="1" noChangeArrowheads="1"/>
          </p:cNvPicPr>
          <p:nvPr/>
        </p:nvPicPr>
        <p:blipFill>
          <a:blip r:embed="rId2" cstate="print"/>
          <a:srcRect/>
          <a:stretch>
            <a:fillRect/>
          </a:stretch>
        </p:blipFill>
        <p:spPr bwMode="auto">
          <a:xfrm>
            <a:off x="163563" y="614695"/>
            <a:ext cx="8766155" cy="6114717"/>
          </a:xfrm>
          <a:prstGeom prst="rect">
            <a:avLst/>
          </a:prstGeom>
          <a:noFill/>
          <a:ln w="9525">
            <a:noFill/>
            <a:miter lim="800000"/>
            <a:headEnd/>
            <a:tailEnd/>
          </a:ln>
        </p:spPr>
      </p:pic>
      <p:sp>
        <p:nvSpPr>
          <p:cNvPr id="6" name="矩形 5"/>
          <p:cNvSpPr/>
          <p:nvPr/>
        </p:nvSpPr>
        <p:spPr bwMode="auto">
          <a:xfrm>
            <a:off x="6429388" y="1214422"/>
            <a:ext cx="2357454" cy="3426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矩形 6"/>
          <p:cNvSpPr/>
          <p:nvPr/>
        </p:nvSpPr>
        <p:spPr bwMode="auto">
          <a:xfrm>
            <a:off x="6500826" y="3286124"/>
            <a:ext cx="1643074" cy="150019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 name="矩形 7"/>
          <p:cNvSpPr/>
          <p:nvPr/>
        </p:nvSpPr>
        <p:spPr bwMode="auto">
          <a:xfrm>
            <a:off x="1214414" y="4929198"/>
            <a:ext cx="4643470" cy="5000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 name="矩形 8"/>
          <p:cNvSpPr/>
          <p:nvPr/>
        </p:nvSpPr>
        <p:spPr bwMode="auto">
          <a:xfrm>
            <a:off x="1500166" y="2285992"/>
            <a:ext cx="1428760" cy="35719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22</a:t>
            </a:fld>
            <a:endParaRPr lang="en-US" altLang="zh-TW"/>
          </a:p>
        </p:txBody>
      </p:sp>
      <p:pic>
        <p:nvPicPr>
          <p:cNvPr id="7171" name="Picture 3"/>
          <p:cNvPicPr>
            <a:picLocks noChangeAspect="1" noChangeArrowheads="1"/>
          </p:cNvPicPr>
          <p:nvPr/>
        </p:nvPicPr>
        <p:blipFill>
          <a:blip r:embed="rId2" cstate="print"/>
          <a:srcRect/>
          <a:stretch>
            <a:fillRect/>
          </a:stretch>
        </p:blipFill>
        <p:spPr bwMode="auto">
          <a:xfrm>
            <a:off x="357158" y="1785926"/>
            <a:ext cx="8410967" cy="2428892"/>
          </a:xfrm>
          <a:prstGeom prst="rect">
            <a:avLst/>
          </a:prstGeom>
          <a:noFill/>
          <a:ln w="9525">
            <a:noFill/>
            <a:miter lim="800000"/>
            <a:headEnd/>
            <a:tailEnd/>
          </a:ln>
        </p:spPr>
      </p:pic>
      <p:sp>
        <p:nvSpPr>
          <p:cNvPr id="9" name="矩形 8"/>
          <p:cNvSpPr/>
          <p:nvPr/>
        </p:nvSpPr>
        <p:spPr bwMode="auto">
          <a:xfrm>
            <a:off x="1285852" y="2605082"/>
            <a:ext cx="7143800"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23</a:t>
            </a:fld>
            <a:endParaRPr lang="en-US" altLang="zh-TW"/>
          </a:p>
        </p:txBody>
      </p:sp>
      <p:pic>
        <p:nvPicPr>
          <p:cNvPr id="8194" name="Picture 2"/>
          <p:cNvPicPr>
            <a:picLocks noChangeAspect="1" noChangeArrowheads="1"/>
          </p:cNvPicPr>
          <p:nvPr/>
        </p:nvPicPr>
        <p:blipFill>
          <a:blip r:embed="rId2" cstate="print"/>
          <a:srcRect/>
          <a:stretch>
            <a:fillRect/>
          </a:stretch>
        </p:blipFill>
        <p:spPr bwMode="auto">
          <a:xfrm>
            <a:off x="0" y="1300165"/>
            <a:ext cx="9149079" cy="3914785"/>
          </a:xfrm>
          <a:prstGeom prst="rect">
            <a:avLst/>
          </a:prstGeom>
          <a:noFill/>
          <a:ln w="9525">
            <a:noFill/>
            <a:miter lim="800000"/>
            <a:headEnd/>
            <a:tailEnd/>
          </a:ln>
        </p:spPr>
      </p:pic>
      <p:grpSp>
        <p:nvGrpSpPr>
          <p:cNvPr id="223" name="群組 222"/>
          <p:cNvGrpSpPr/>
          <p:nvPr/>
        </p:nvGrpSpPr>
        <p:grpSpPr>
          <a:xfrm>
            <a:off x="1357290" y="4429132"/>
            <a:ext cx="4071966" cy="2428868"/>
            <a:chOff x="3000364" y="5214950"/>
            <a:chExt cx="2286016" cy="1643050"/>
          </a:xfrm>
        </p:grpSpPr>
        <p:sp>
          <p:nvSpPr>
            <p:cNvPr id="222" name="矩形 221"/>
            <p:cNvSpPr/>
            <p:nvPr/>
          </p:nvSpPr>
          <p:spPr bwMode="auto">
            <a:xfrm>
              <a:off x="3000364" y="5214950"/>
              <a:ext cx="2286016" cy="164305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grpSp>
          <p:nvGrpSpPr>
            <p:cNvPr id="114" name="群組 113"/>
            <p:cNvGrpSpPr/>
            <p:nvPr/>
          </p:nvGrpSpPr>
          <p:grpSpPr>
            <a:xfrm>
              <a:off x="3071802" y="5286388"/>
              <a:ext cx="1002778" cy="1209608"/>
              <a:chOff x="3600896" y="1601775"/>
              <a:chExt cx="1002778" cy="1209608"/>
            </a:xfrm>
          </p:grpSpPr>
          <p:grpSp>
            <p:nvGrpSpPr>
              <p:cNvPr id="115" name="群組 279"/>
              <p:cNvGrpSpPr/>
              <p:nvPr/>
            </p:nvGrpSpPr>
            <p:grpSpPr>
              <a:xfrm>
                <a:off x="3600896" y="1816403"/>
                <a:ext cx="715832" cy="498729"/>
                <a:chOff x="3600896" y="1816403"/>
                <a:chExt cx="715832" cy="498729"/>
              </a:xfrm>
            </p:grpSpPr>
            <p:sp>
              <p:nvSpPr>
                <p:cNvPr id="146" name="橢圓 145"/>
                <p:cNvSpPr/>
                <p:nvPr/>
              </p:nvSpPr>
              <p:spPr bwMode="auto">
                <a:xfrm>
                  <a:off x="3600896" y="20391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7" name="橢圓 146"/>
                <p:cNvSpPr/>
                <p:nvPr/>
              </p:nvSpPr>
              <p:spPr bwMode="auto">
                <a:xfrm>
                  <a:off x="3782729" y="191418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8" name="橢圓 147"/>
                <p:cNvSpPr/>
                <p:nvPr/>
              </p:nvSpPr>
              <p:spPr bwMode="auto">
                <a:xfrm>
                  <a:off x="3782729" y="2060088"/>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9" name="橢圓 148"/>
                <p:cNvSpPr/>
                <p:nvPr/>
              </p:nvSpPr>
              <p:spPr bwMode="auto">
                <a:xfrm>
                  <a:off x="3782729" y="220966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50" name="直線接點 149"/>
                <p:cNvCxnSpPr>
                  <a:stCxn id="146" idx="6"/>
                  <a:endCxn id="147" idx="2"/>
                </p:cNvCxnSpPr>
                <p:nvPr/>
              </p:nvCxnSpPr>
              <p:spPr bwMode="auto">
                <a:xfrm flipV="1">
                  <a:off x="3669083" y="1948281"/>
                  <a:ext cx="113646" cy="12501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51" name="直線接點 150"/>
                <p:cNvCxnSpPr>
                  <a:stCxn id="146" idx="6"/>
                  <a:endCxn id="148" idx="2"/>
                </p:cNvCxnSpPr>
                <p:nvPr/>
              </p:nvCxnSpPr>
              <p:spPr bwMode="auto">
                <a:xfrm>
                  <a:off x="3669083" y="2073291"/>
                  <a:ext cx="113646" cy="2089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52" name="直線接點 151"/>
                <p:cNvCxnSpPr>
                  <a:stCxn id="146" idx="6"/>
                  <a:endCxn id="149" idx="2"/>
                </p:cNvCxnSpPr>
                <p:nvPr/>
              </p:nvCxnSpPr>
              <p:spPr bwMode="auto">
                <a:xfrm>
                  <a:off x="3669083" y="2073291"/>
                  <a:ext cx="113646" cy="170469"/>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sp>
              <p:nvSpPr>
                <p:cNvPr id="153" name="橢圓 152"/>
                <p:cNvSpPr/>
                <p:nvPr/>
              </p:nvSpPr>
              <p:spPr bwMode="auto">
                <a:xfrm>
                  <a:off x="3964563" y="1816403"/>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54" name="橢圓 153"/>
                <p:cNvSpPr/>
                <p:nvPr/>
              </p:nvSpPr>
              <p:spPr bwMode="auto">
                <a:xfrm>
                  <a:off x="3964563" y="194877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55" name="橢圓 154"/>
                <p:cNvSpPr/>
                <p:nvPr/>
              </p:nvSpPr>
              <p:spPr bwMode="auto">
                <a:xfrm>
                  <a:off x="3959252" y="21111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56" name="直線接點 155"/>
                <p:cNvCxnSpPr>
                  <a:stCxn id="147" idx="6"/>
                  <a:endCxn id="153" idx="2"/>
                </p:cNvCxnSpPr>
                <p:nvPr/>
              </p:nvCxnSpPr>
              <p:spPr bwMode="auto">
                <a:xfrm flipV="1">
                  <a:off x="3850916" y="1850497"/>
                  <a:ext cx="113647" cy="97784"/>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57" name="直線接點 156"/>
                <p:cNvCxnSpPr>
                  <a:stCxn id="147" idx="6"/>
                  <a:endCxn id="154" idx="1"/>
                </p:cNvCxnSpPr>
                <p:nvPr/>
              </p:nvCxnSpPr>
              <p:spPr bwMode="auto">
                <a:xfrm>
                  <a:off x="3850916" y="1948281"/>
                  <a:ext cx="123633" cy="10477"/>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58" name="直線接點 157"/>
                <p:cNvCxnSpPr>
                  <a:stCxn id="148" idx="6"/>
                  <a:endCxn id="154" idx="2"/>
                </p:cNvCxnSpPr>
                <p:nvPr/>
              </p:nvCxnSpPr>
              <p:spPr bwMode="auto">
                <a:xfrm flipV="1">
                  <a:off x="3850916" y="1982866"/>
                  <a:ext cx="113647" cy="111316"/>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59" name="直線接點 158"/>
                <p:cNvCxnSpPr>
                  <a:stCxn id="148" idx="6"/>
                  <a:endCxn id="155" idx="2"/>
                </p:cNvCxnSpPr>
                <p:nvPr/>
              </p:nvCxnSpPr>
              <p:spPr bwMode="auto">
                <a:xfrm>
                  <a:off x="3850916" y="2094182"/>
                  <a:ext cx="108336" cy="51042"/>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60" name="直線接點 159"/>
                <p:cNvCxnSpPr>
                  <a:stCxn id="149" idx="7"/>
                  <a:endCxn id="155" idx="2"/>
                </p:cNvCxnSpPr>
                <p:nvPr/>
              </p:nvCxnSpPr>
              <p:spPr bwMode="auto">
                <a:xfrm rot="5400000" flipH="1" flipV="1">
                  <a:off x="3862877" y="2123277"/>
                  <a:ext cx="74428" cy="11832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61" name="橢圓 160"/>
                <p:cNvSpPr/>
                <p:nvPr/>
              </p:nvSpPr>
              <p:spPr bwMode="auto">
                <a:xfrm>
                  <a:off x="3959542" y="224694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62" name="直線接點 161"/>
                <p:cNvCxnSpPr>
                  <a:stCxn id="149" idx="7"/>
                  <a:endCxn id="161" idx="2"/>
                </p:cNvCxnSpPr>
                <p:nvPr/>
              </p:nvCxnSpPr>
              <p:spPr bwMode="auto">
                <a:xfrm rot="16200000" flipH="1">
                  <a:off x="3869543" y="2191039"/>
                  <a:ext cx="61386" cy="11861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63" name="直線接點 162"/>
                <p:cNvCxnSpPr/>
                <p:nvPr/>
              </p:nvCxnSpPr>
              <p:spPr bwMode="auto">
                <a:xfrm>
                  <a:off x="4102414" y="2214554"/>
                  <a:ext cx="214314" cy="0"/>
                </a:xfrm>
                <a:prstGeom prst="line">
                  <a:avLst/>
                </a:prstGeom>
                <a:solidFill>
                  <a:schemeClr val="accent1"/>
                </a:solidFill>
                <a:ln w="19050" cap="flat" cmpd="sng" algn="ctr">
                  <a:solidFill>
                    <a:schemeClr val="tx1">
                      <a:lumMod val="60000"/>
                      <a:lumOff val="40000"/>
                    </a:schemeClr>
                  </a:solidFill>
                  <a:prstDash val="sysDot"/>
                  <a:round/>
                  <a:headEnd type="none" w="med" len="med"/>
                  <a:tailEnd type="none" w="med" len="med"/>
                </a:ln>
                <a:effectLst/>
              </p:spPr>
            </p:cxnSp>
          </p:grpSp>
          <p:grpSp>
            <p:nvGrpSpPr>
              <p:cNvPr id="116" name="群組 280"/>
              <p:cNvGrpSpPr/>
              <p:nvPr/>
            </p:nvGrpSpPr>
            <p:grpSpPr>
              <a:xfrm>
                <a:off x="4357686" y="1601775"/>
                <a:ext cx="245988" cy="1209608"/>
                <a:chOff x="4357686" y="1601775"/>
                <a:chExt cx="245988" cy="1209608"/>
              </a:xfrm>
            </p:grpSpPr>
            <p:sp>
              <p:nvSpPr>
                <p:cNvPr id="117" name="橢圓 116"/>
                <p:cNvSpPr/>
                <p:nvPr/>
              </p:nvSpPr>
              <p:spPr bwMode="auto">
                <a:xfrm>
                  <a:off x="4529213" y="258761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18" name="橢圓 117"/>
                <p:cNvSpPr/>
                <p:nvPr/>
              </p:nvSpPr>
              <p:spPr bwMode="auto">
                <a:xfrm>
                  <a:off x="4525962" y="226217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19" name="橢圓 118"/>
                <p:cNvSpPr/>
                <p:nvPr/>
              </p:nvSpPr>
              <p:spPr bwMode="auto">
                <a:xfrm>
                  <a:off x="4526280" y="210501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0" name="橢圓 119"/>
                <p:cNvSpPr/>
                <p:nvPr/>
              </p:nvSpPr>
              <p:spPr bwMode="auto">
                <a:xfrm>
                  <a:off x="4526280" y="242410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21" name="直線接點 120"/>
                <p:cNvCxnSpPr>
                  <a:stCxn id="123" idx="6"/>
                  <a:endCxn id="136" idx="2"/>
                </p:cNvCxnSpPr>
                <p:nvPr/>
              </p:nvCxnSpPr>
              <p:spPr bwMode="auto">
                <a:xfrm flipV="1">
                  <a:off x="4430636" y="1972421"/>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22" name="直線接點 121"/>
                <p:cNvCxnSpPr>
                  <a:stCxn id="123" idx="6"/>
                  <a:endCxn id="119" idx="2"/>
                </p:cNvCxnSpPr>
                <p:nvPr/>
              </p:nvCxnSpPr>
              <p:spPr bwMode="auto">
                <a:xfrm>
                  <a:off x="4430636" y="2067668"/>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23" name="橢圓 122"/>
                <p:cNvSpPr/>
                <p:nvPr/>
              </p:nvSpPr>
              <p:spPr bwMode="auto">
                <a:xfrm>
                  <a:off x="4362449" y="203357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4" name="橢圓 123"/>
                <p:cNvSpPr/>
                <p:nvPr/>
              </p:nvSpPr>
              <p:spPr bwMode="auto">
                <a:xfrm>
                  <a:off x="4357686" y="221455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5" name="橢圓 124"/>
                <p:cNvSpPr/>
                <p:nvPr/>
              </p:nvSpPr>
              <p:spPr bwMode="auto">
                <a:xfrm>
                  <a:off x="4357686" y="23574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6" name="橢圓 125"/>
                <p:cNvSpPr/>
                <p:nvPr/>
              </p:nvSpPr>
              <p:spPr bwMode="auto">
                <a:xfrm>
                  <a:off x="4357686" y="250030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7" name="橢圓 126"/>
                <p:cNvSpPr/>
                <p:nvPr/>
              </p:nvSpPr>
              <p:spPr bwMode="auto">
                <a:xfrm>
                  <a:off x="4357686" y="264318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28" name="直線接點 127"/>
                <p:cNvCxnSpPr>
                  <a:stCxn id="124" idx="6"/>
                  <a:endCxn id="119" idx="2"/>
                </p:cNvCxnSpPr>
                <p:nvPr/>
              </p:nvCxnSpPr>
              <p:spPr bwMode="auto">
                <a:xfrm flipV="1">
                  <a:off x="4425873" y="2139110"/>
                  <a:ext cx="100407" cy="109538"/>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29" name="直線接點 128"/>
                <p:cNvCxnSpPr>
                  <a:stCxn id="124" idx="6"/>
                  <a:endCxn id="118" idx="2"/>
                </p:cNvCxnSpPr>
                <p:nvPr/>
              </p:nvCxnSpPr>
              <p:spPr bwMode="auto">
                <a:xfrm>
                  <a:off x="4425873" y="2248648"/>
                  <a:ext cx="100089" cy="4762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30" name="直線接點 129"/>
                <p:cNvCxnSpPr>
                  <a:stCxn id="125" idx="6"/>
                  <a:endCxn id="118" idx="2"/>
                </p:cNvCxnSpPr>
                <p:nvPr/>
              </p:nvCxnSpPr>
              <p:spPr bwMode="auto">
                <a:xfrm flipV="1">
                  <a:off x="4425873" y="2296273"/>
                  <a:ext cx="100089" cy="9525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31" name="直線接點 130"/>
                <p:cNvCxnSpPr>
                  <a:stCxn id="125" idx="6"/>
                  <a:endCxn id="120" idx="2"/>
                </p:cNvCxnSpPr>
                <p:nvPr/>
              </p:nvCxnSpPr>
              <p:spPr bwMode="auto">
                <a:xfrm>
                  <a:off x="4425873" y="2391524"/>
                  <a:ext cx="100407" cy="6667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32" name="直線接點 131"/>
                <p:cNvCxnSpPr>
                  <a:stCxn id="126" idx="6"/>
                  <a:endCxn id="117" idx="2"/>
                </p:cNvCxnSpPr>
                <p:nvPr/>
              </p:nvCxnSpPr>
              <p:spPr bwMode="auto">
                <a:xfrm>
                  <a:off x="4425873" y="2534400"/>
                  <a:ext cx="103340" cy="873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33" name="直線接點 132"/>
                <p:cNvCxnSpPr>
                  <a:stCxn id="127" idx="6"/>
                  <a:endCxn id="117" idx="2"/>
                </p:cNvCxnSpPr>
                <p:nvPr/>
              </p:nvCxnSpPr>
              <p:spPr bwMode="auto">
                <a:xfrm flipV="1">
                  <a:off x="4425873" y="2621713"/>
                  <a:ext cx="103340" cy="5556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34" name="直線接點 133"/>
                <p:cNvCxnSpPr>
                  <a:stCxn id="127" idx="6"/>
                  <a:endCxn id="135" idx="2"/>
                </p:cNvCxnSpPr>
                <p:nvPr/>
              </p:nvCxnSpPr>
              <p:spPr bwMode="auto">
                <a:xfrm>
                  <a:off x="4425873" y="2677276"/>
                  <a:ext cx="100407" cy="1000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35" name="橢圓 134"/>
                <p:cNvSpPr/>
                <p:nvPr/>
              </p:nvSpPr>
              <p:spPr bwMode="auto">
                <a:xfrm>
                  <a:off x="4526280" y="274319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6" name="橢圓 135"/>
                <p:cNvSpPr/>
                <p:nvPr/>
              </p:nvSpPr>
              <p:spPr bwMode="auto">
                <a:xfrm>
                  <a:off x="4529137" y="193832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37" name="直線接點 136"/>
                <p:cNvCxnSpPr>
                  <a:stCxn id="139" idx="6"/>
                </p:cNvCxnSpPr>
                <p:nvPr/>
              </p:nvCxnSpPr>
              <p:spPr bwMode="auto">
                <a:xfrm flipV="1">
                  <a:off x="4433811" y="1804144"/>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38" name="直線接點 137"/>
                <p:cNvCxnSpPr>
                  <a:stCxn id="139" idx="6"/>
                </p:cNvCxnSpPr>
                <p:nvPr/>
              </p:nvCxnSpPr>
              <p:spPr bwMode="auto">
                <a:xfrm>
                  <a:off x="4433811" y="1899391"/>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39" name="橢圓 138"/>
                <p:cNvSpPr/>
                <p:nvPr/>
              </p:nvSpPr>
              <p:spPr bwMode="auto">
                <a:xfrm>
                  <a:off x="4365624" y="18652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0" name="橢圓 139"/>
                <p:cNvSpPr/>
                <p:nvPr/>
              </p:nvSpPr>
              <p:spPr bwMode="auto">
                <a:xfrm>
                  <a:off x="4532630" y="176846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41" name="直線接點 140"/>
                <p:cNvCxnSpPr>
                  <a:stCxn id="143" idx="6"/>
                  <a:endCxn id="144" idx="2"/>
                </p:cNvCxnSpPr>
                <p:nvPr/>
              </p:nvCxnSpPr>
              <p:spPr bwMode="auto">
                <a:xfrm flipV="1">
                  <a:off x="4436986" y="1635869"/>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42" name="直線接點 141"/>
                <p:cNvCxnSpPr>
                  <a:stCxn id="143" idx="6"/>
                  <a:endCxn id="140" idx="2"/>
                </p:cNvCxnSpPr>
                <p:nvPr/>
              </p:nvCxnSpPr>
              <p:spPr bwMode="auto">
                <a:xfrm>
                  <a:off x="4436986" y="1731116"/>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43" name="橢圓 142"/>
                <p:cNvSpPr/>
                <p:nvPr/>
              </p:nvSpPr>
              <p:spPr bwMode="auto">
                <a:xfrm>
                  <a:off x="4368799" y="169702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4" name="橢圓 143"/>
                <p:cNvSpPr/>
                <p:nvPr/>
              </p:nvSpPr>
              <p:spPr bwMode="auto">
                <a:xfrm>
                  <a:off x="4535487" y="160177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45" name="直線接點 144"/>
                <p:cNvCxnSpPr>
                  <a:stCxn id="126" idx="6"/>
                  <a:endCxn id="120" idx="2"/>
                </p:cNvCxnSpPr>
                <p:nvPr/>
              </p:nvCxnSpPr>
              <p:spPr bwMode="auto">
                <a:xfrm flipV="1">
                  <a:off x="4425873" y="2458199"/>
                  <a:ext cx="100407" cy="7620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grpSp>
        </p:grpSp>
        <p:grpSp>
          <p:nvGrpSpPr>
            <p:cNvPr id="164" name="群組 163"/>
            <p:cNvGrpSpPr/>
            <p:nvPr/>
          </p:nvGrpSpPr>
          <p:grpSpPr>
            <a:xfrm>
              <a:off x="3997186" y="5450537"/>
              <a:ext cx="1071358" cy="1209608"/>
              <a:chOff x="4526280" y="1765924"/>
              <a:chExt cx="1071358" cy="1209608"/>
            </a:xfrm>
          </p:grpSpPr>
          <p:grpSp>
            <p:nvGrpSpPr>
              <p:cNvPr id="165" name="群組 280"/>
              <p:cNvGrpSpPr/>
              <p:nvPr/>
            </p:nvGrpSpPr>
            <p:grpSpPr>
              <a:xfrm>
                <a:off x="5351650" y="1765924"/>
                <a:ext cx="245988" cy="1209608"/>
                <a:chOff x="4357686" y="1601775"/>
                <a:chExt cx="245988" cy="1209608"/>
              </a:xfrm>
              <a:solidFill>
                <a:schemeClr val="tx2">
                  <a:lumMod val="60000"/>
                  <a:lumOff val="40000"/>
                </a:schemeClr>
              </a:solidFill>
            </p:grpSpPr>
            <p:sp>
              <p:nvSpPr>
                <p:cNvPr id="193" name="橢圓 192"/>
                <p:cNvSpPr/>
                <p:nvPr/>
              </p:nvSpPr>
              <p:spPr bwMode="auto">
                <a:xfrm>
                  <a:off x="4529213" y="258761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94" name="橢圓 193"/>
                <p:cNvSpPr/>
                <p:nvPr/>
              </p:nvSpPr>
              <p:spPr bwMode="auto">
                <a:xfrm>
                  <a:off x="4525962" y="226217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95" name="橢圓 194"/>
                <p:cNvSpPr/>
                <p:nvPr/>
              </p:nvSpPr>
              <p:spPr bwMode="auto">
                <a:xfrm>
                  <a:off x="4526280" y="210501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96" name="橢圓 195"/>
                <p:cNvSpPr/>
                <p:nvPr/>
              </p:nvSpPr>
              <p:spPr bwMode="auto">
                <a:xfrm>
                  <a:off x="4526280" y="242410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97" name="直線接點 196"/>
                <p:cNvCxnSpPr>
                  <a:stCxn id="199" idx="6"/>
                  <a:endCxn id="212" idx="2"/>
                </p:cNvCxnSpPr>
                <p:nvPr/>
              </p:nvCxnSpPr>
              <p:spPr bwMode="auto">
                <a:xfrm flipV="1">
                  <a:off x="4430636" y="1972421"/>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198" name="直線接點 197"/>
                <p:cNvCxnSpPr>
                  <a:stCxn id="199" idx="6"/>
                  <a:endCxn id="195" idx="2"/>
                </p:cNvCxnSpPr>
                <p:nvPr/>
              </p:nvCxnSpPr>
              <p:spPr bwMode="auto">
                <a:xfrm>
                  <a:off x="4430636" y="2067668"/>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199" name="橢圓 198"/>
                <p:cNvSpPr/>
                <p:nvPr/>
              </p:nvSpPr>
              <p:spPr bwMode="auto">
                <a:xfrm>
                  <a:off x="4362449" y="203357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00" name="橢圓 199"/>
                <p:cNvSpPr/>
                <p:nvPr/>
              </p:nvSpPr>
              <p:spPr bwMode="auto">
                <a:xfrm>
                  <a:off x="4357686" y="221455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01" name="橢圓 200"/>
                <p:cNvSpPr/>
                <p:nvPr/>
              </p:nvSpPr>
              <p:spPr bwMode="auto">
                <a:xfrm>
                  <a:off x="4357686" y="2357430"/>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02" name="橢圓 201"/>
                <p:cNvSpPr/>
                <p:nvPr/>
              </p:nvSpPr>
              <p:spPr bwMode="auto">
                <a:xfrm>
                  <a:off x="4357686" y="250030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03" name="橢圓 202"/>
                <p:cNvSpPr/>
                <p:nvPr/>
              </p:nvSpPr>
              <p:spPr bwMode="auto">
                <a:xfrm>
                  <a:off x="4357686" y="264318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04" name="直線接點 203"/>
                <p:cNvCxnSpPr>
                  <a:stCxn id="200" idx="6"/>
                  <a:endCxn id="195" idx="2"/>
                </p:cNvCxnSpPr>
                <p:nvPr/>
              </p:nvCxnSpPr>
              <p:spPr bwMode="auto">
                <a:xfrm flipV="1">
                  <a:off x="4425873" y="2139110"/>
                  <a:ext cx="100407" cy="109538"/>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05" name="直線接點 204"/>
                <p:cNvCxnSpPr>
                  <a:stCxn id="200" idx="6"/>
                  <a:endCxn id="194" idx="2"/>
                </p:cNvCxnSpPr>
                <p:nvPr/>
              </p:nvCxnSpPr>
              <p:spPr bwMode="auto">
                <a:xfrm>
                  <a:off x="4425873" y="2248648"/>
                  <a:ext cx="100089" cy="4762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06" name="直線接點 205"/>
                <p:cNvCxnSpPr>
                  <a:stCxn id="201" idx="6"/>
                  <a:endCxn id="194" idx="2"/>
                </p:cNvCxnSpPr>
                <p:nvPr/>
              </p:nvCxnSpPr>
              <p:spPr bwMode="auto">
                <a:xfrm flipV="1">
                  <a:off x="4425873" y="2296273"/>
                  <a:ext cx="100089" cy="9525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07" name="直線接點 206"/>
                <p:cNvCxnSpPr>
                  <a:stCxn id="201" idx="6"/>
                  <a:endCxn id="196" idx="2"/>
                </p:cNvCxnSpPr>
                <p:nvPr/>
              </p:nvCxnSpPr>
              <p:spPr bwMode="auto">
                <a:xfrm>
                  <a:off x="4425873" y="2391524"/>
                  <a:ext cx="100407" cy="6667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08" name="直線接點 207"/>
                <p:cNvCxnSpPr>
                  <a:stCxn id="202" idx="6"/>
                  <a:endCxn id="193" idx="2"/>
                </p:cNvCxnSpPr>
                <p:nvPr/>
              </p:nvCxnSpPr>
              <p:spPr bwMode="auto">
                <a:xfrm>
                  <a:off x="4425873" y="2534400"/>
                  <a:ext cx="103340" cy="873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09" name="直線接點 208"/>
                <p:cNvCxnSpPr>
                  <a:stCxn id="203" idx="6"/>
                  <a:endCxn id="193" idx="2"/>
                </p:cNvCxnSpPr>
                <p:nvPr/>
              </p:nvCxnSpPr>
              <p:spPr bwMode="auto">
                <a:xfrm flipV="1">
                  <a:off x="4425873" y="2621713"/>
                  <a:ext cx="103340" cy="5556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10" name="直線接點 209"/>
                <p:cNvCxnSpPr>
                  <a:stCxn id="203" idx="6"/>
                  <a:endCxn id="211" idx="2"/>
                </p:cNvCxnSpPr>
                <p:nvPr/>
              </p:nvCxnSpPr>
              <p:spPr bwMode="auto">
                <a:xfrm>
                  <a:off x="4425873" y="2677276"/>
                  <a:ext cx="100407" cy="1000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211" name="橢圓 210"/>
                <p:cNvSpPr/>
                <p:nvPr/>
              </p:nvSpPr>
              <p:spPr bwMode="auto">
                <a:xfrm>
                  <a:off x="4526280" y="274319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2" name="橢圓 211"/>
                <p:cNvSpPr/>
                <p:nvPr/>
              </p:nvSpPr>
              <p:spPr bwMode="auto">
                <a:xfrm>
                  <a:off x="4529137" y="193832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13" name="直線接點 212"/>
                <p:cNvCxnSpPr>
                  <a:stCxn id="215" idx="6"/>
                </p:cNvCxnSpPr>
                <p:nvPr/>
              </p:nvCxnSpPr>
              <p:spPr bwMode="auto">
                <a:xfrm flipV="1">
                  <a:off x="4433811" y="1804144"/>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14" name="直線接點 213"/>
                <p:cNvCxnSpPr>
                  <a:stCxn id="215" idx="6"/>
                </p:cNvCxnSpPr>
                <p:nvPr/>
              </p:nvCxnSpPr>
              <p:spPr bwMode="auto">
                <a:xfrm>
                  <a:off x="4433811" y="1899391"/>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215" name="橢圓 214"/>
                <p:cNvSpPr/>
                <p:nvPr/>
              </p:nvSpPr>
              <p:spPr bwMode="auto">
                <a:xfrm>
                  <a:off x="4365624" y="186529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6" name="橢圓 215"/>
                <p:cNvSpPr/>
                <p:nvPr/>
              </p:nvSpPr>
              <p:spPr bwMode="auto">
                <a:xfrm>
                  <a:off x="4532630" y="176846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17" name="直線接點 216"/>
                <p:cNvCxnSpPr>
                  <a:stCxn id="219" idx="6"/>
                  <a:endCxn id="220" idx="2"/>
                </p:cNvCxnSpPr>
                <p:nvPr/>
              </p:nvCxnSpPr>
              <p:spPr bwMode="auto">
                <a:xfrm flipV="1">
                  <a:off x="4436986" y="1635869"/>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18" name="直線接點 217"/>
                <p:cNvCxnSpPr>
                  <a:stCxn id="219" idx="6"/>
                  <a:endCxn id="216" idx="2"/>
                </p:cNvCxnSpPr>
                <p:nvPr/>
              </p:nvCxnSpPr>
              <p:spPr bwMode="auto">
                <a:xfrm>
                  <a:off x="4436986" y="1731116"/>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219" name="橢圓 218"/>
                <p:cNvSpPr/>
                <p:nvPr/>
              </p:nvSpPr>
              <p:spPr bwMode="auto">
                <a:xfrm>
                  <a:off x="4368799" y="169702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20" name="橢圓 219"/>
                <p:cNvSpPr/>
                <p:nvPr/>
              </p:nvSpPr>
              <p:spPr bwMode="auto">
                <a:xfrm>
                  <a:off x="4535487" y="160177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21" name="直線接點 220"/>
                <p:cNvCxnSpPr>
                  <a:stCxn id="202" idx="6"/>
                  <a:endCxn id="196" idx="2"/>
                </p:cNvCxnSpPr>
                <p:nvPr/>
              </p:nvCxnSpPr>
              <p:spPr bwMode="auto">
                <a:xfrm flipV="1">
                  <a:off x="4425873" y="2458199"/>
                  <a:ext cx="100407" cy="7620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grpSp>
          <p:grpSp>
            <p:nvGrpSpPr>
              <p:cNvPr id="166" name="群組 369"/>
              <p:cNvGrpSpPr/>
              <p:nvPr/>
            </p:nvGrpSpPr>
            <p:grpSpPr>
              <a:xfrm>
                <a:off x="4526280" y="1881492"/>
                <a:ext cx="715832" cy="665418"/>
                <a:chOff x="4526280" y="1881492"/>
                <a:chExt cx="715832" cy="665418"/>
              </a:xfrm>
            </p:grpSpPr>
            <p:sp>
              <p:nvSpPr>
                <p:cNvPr id="167" name="橢圓 166"/>
                <p:cNvSpPr/>
                <p:nvPr/>
              </p:nvSpPr>
              <p:spPr bwMode="auto">
                <a:xfrm>
                  <a:off x="4526280" y="2104286"/>
                  <a:ext cx="68187" cy="68188"/>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rgbClr val="FF0000"/>
                    </a:solidFill>
                    <a:effectLst/>
                    <a:latin typeface="Arial" charset="0"/>
                  </a:endParaRPr>
                </a:p>
              </p:txBody>
            </p:sp>
            <p:sp>
              <p:nvSpPr>
                <p:cNvPr id="168" name="橢圓 167"/>
                <p:cNvSpPr/>
                <p:nvPr/>
              </p:nvSpPr>
              <p:spPr bwMode="auto">
                <a:xfrm>
                  <a:off x="4708113" y="197927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69" name="橢圓 168"/>
                <p:cNvSpPr/>
                <p:nvPr/>
              </p:nvSpPr>
              <p:spPr bwMode="auto">
                <a:xfrm>
                  <a:off x="4708113" y="2125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70" name="橢圓 169"/>
                <p:cNvSpPr/>
                <p:nvPr/>
              </p:nvSpPr>
              <p:spPr bwMode="auto">
                <a:xfrm>
                  <a:off x="4708113" y="2274755"/>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71" name="直線接點 170"/>
                <p:cNvCxnSpPr>
                  <a:stCxn id="167" idx="6"/>
                  <a:endCxn id="168" idx="2"/>
                </p:cNvCxnSpPr>
                <p:nvPr/>
              </p:nvCxnSpPr>
              <p:spPr bwMode="auto">
                <a:xfrm flipV="1">
                  <a:off x="4594467" y="2013370"/>
                  <a:ext cx="113646" cy="12501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72" name="直線接點 171"/>
                <p:cNvCxnSpPr>
                  <a:stCxn id="167" idx="6"/>
                  <a:endCxn id="169" idx="2"/>
                </p:cNvCxnSpPr>
                <p:nvPr/>
              </p:nvCxnSpPr>
              <p:spPr bwMode="auto">
                <a:xfrm>
                  <a:off x="4594467" y="2138380"/>
                  <a:ext cx="113646" cy="2089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73" name="直線接點 172"/>
                <p:cNvCxnSpPr>
                  <a:stCxn id="167" idx="6"/>
                  <a:endCxn id="170" idx="2"/>
                </p:cNvCxnSpPr>
                <p:nvPr/>
              </p:nvCxnSpPr>
              <p:spPr bwMode="auto">
                <a:xfrm>
                  <a:off x="4594467" y="2138380"/>
                  <a:ext cx="113646" cy="17046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174" name="橢圓 173"/>
                <p:cNvSpPr/>
                <p:nvPr/>
              </p:nvSpPr>
              <p:spPr bwMode="auto">
                <a:xfrm>
                  <a:off x="4889947" y="188149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75" name="橢圓 174"/>
                <p:cNvSpPr/>
                <p:nvPr/>
              </p:nvSpPr>
              <p:spPr bwMode="auto">
                <a:xfrm>
                  <a:off x="4889947" y="2013861"/>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76" name="橢圓 175"/>
                <p:cNvSpPr/>
                <p:nvPr/>
              </p:nvSpPr>
              <p:spPr bwMode="auto">
                <a:xfrm>
                  <a:off x="4884636" y="2176219"/>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77" name="直線接點 176"/>
                <p:cNvCxnSpPr>
                  <a:stCxn id="168" idx="6"/>
                  <a:endCxn id="174" idx="2"/>
                </p:cNvCxnSpPr>
                <p:nvPr/>
              </p:nvCxnSpPr>
              <p:spPr bwMode="auto">
                <a:xfrm flipV="1">
                  <a:off x="4776300" y="1915586"/>
                  <a:ext cx="113647" cy="97784"/>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78" name="直線接點 177"/>
                <p:cNvCxnSpPr>
                  <a:stCxn id="168" idx="6"/>
                  <a:endCxn id="175" idx="1"/>
                </p:cNvCxnSpPr>
                <p:nvPr/>
              </p:nvCxnSpPr>
              <p:spPr bwMode="auto">
                <a:xfrm>
                  <a:off x="4776300" y="2013370"/>
                  <a:ext cx="123633" cy="10477"/>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79" name="直線接點 178"/>
                <p:cNvCxnSpPr>
                  <a:stCxn id="169" idx="6"/>
                  <a:endCxn id="175" idx="2"/>
                </p:cNvCxnSpPr>
                <p:nvPr/>
              </p:nvCxnSpPr>
              <p:spPr bwMode="auto">
                <a:xfrm flipV="1">
                  <a:off x="4776300" y="2047955"/>
                  <a:ext cx="113647" cy="11131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80" name="直線接點 179"/>
                <p:cNvCxnSpPr>
                  <a:stCxn id="169" idx="6"/>
                  <a:endCxn id="176" idx="2"/>
                </p:cNvCxnSpPr>
                <p:nvPr/>
              </p:nvCxnSpPr>
              <p:spPr bwMode="auto">
                <a:xfrm>
                  <a:off x="4776300" y="2159271"/>
                  <a:ext cx="108336" cy="5104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81" name="直線接點 180"/>
                <p:cNvCxnSpPr>
                  <a:stCxn id="170" idx="7"/>
                  <a:endCxn id="176" idx="2"/>
                </p:cNvCxnSpPr>
                <p:nvPr/>
              </p:nvCxnSpPr>
              <p:spPr bwMode="auto">
                <a:xfrm rot="5400000" flipH="1" flipV="1">
                  <a:off x="4788261" y="2188366"/>
                  <a:ext cx="74428" cy="11832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182" name="橢圓 181"/>
                <p:cNvSpPr/>
                <p:nvPr/>
              </p:nvSpPr>
              <p:spPr bwMode="auto">
                <a:xfrm>
                  <a:off x="4884926" y="2312033"/>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83" name="直線接點 182"/>
                <p:cNvCxnSpPr>
                  <a:stCxn id="170" idx="7"/>
                  <a:endCxn id="182" idx="2"/>
                </p:cNvCxnSpPr>
                <p:nvPr/>
              </p:nvCxnSpPr>
              <p:spPr bwMode="auto">
                <a:xfrm rot="16200000" flipH="1">
                  <a:off x="4794927" y="2256128"/>
                  <a:ext cx="61386" cy="11861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84" name="直線接點 183"/>
                <p:cNvCxnSpPr/>
                <p:nvPr/>
              </p:nvCxnSpPr>
              <p:spPr bwMode="auto">
                <a:xfrm>
                  <a:off x="5027798" y="2279643"/>
                  <a:ext cx="214314" cy="0"/>
                </a:xfrm>
                <a:prstGeom prst="line">
                  <a:avLst/>
                </a:prstGeom>
                <a:solidFill>
                  <a:schemeClr val="tx2">
                    <a:lumMod val="60000"/>
                    <a:lumOff val="40000"/>
                  </a:schemeClr>
                </a:solidFill>
                <a:ln w="19050" cap="flat" cmpd="sng" algn="ctr">
                  <a:solidFill>
                    <a:schemeClr val="tx2">
                      <a:lumMod val="60000"/>
                      <a:lumOff val="40000"/>
                    </a:schemeClr>
                  </a:solidFill>
                  <a:prstDash val="sysDot"/>
                  <a:round/>
                  <a:headEnd type="none" w="med" len="med"/>
                  <a:tailEnd type="none" w="med" len="med"/>
                </a:ln>
                <a:effectLst/>
              </p:spPr>
            </p:cxnSp>
            <p:sp>
              <p:nvSpPr>
                <p:cNvPr id="185" name="橢圓 184"/>
                <p:cNvSpPr/>
                <p:nvPr/>
              </p:nvSpPr>
              <p:spPr bwMode="auto">
                <a:xfrm>
                  <a:off x="4529133" y="2262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86" name="直線接點 185"/>
                <p:cNvCxnSpPr>
                  <a:stCxn id="185" idx="6"/>
                  <a:endCxn id="169" idx="2"/>
                </p:cNvCxnSpPr>
                <p:nvPr/>
              </p:nvCxnSpPr>
              <p:spPr bwMode="auto">
                <a:xfrm flipV="1">
                  <a:off x="4597320" y="2159271"/>
                  <a:ext cx="110793" cy="137000"/>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87" name="直線接點 186"/>
                <p:cNvCxnSpPr>
                  <a:stCxn id="185" idx="6"/>
                  <a:endCxn id="170" idx="2"/>
                </p:cNvCxnSpPr>
                <p:nvPr/>
              </p:nvCxnSpPr>
              <p:spPr bwMode="auto">
                <a:xfrm>
                  <a:off x="4597320" y="2296271"/>
                  <a:ext cx="110793" cy="12578"/>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88" name="直線接點 187"/>
                <p:cNvCxnSpPr>
                  <a:stCxn id="185" idx="6"/>
                  <a:endCxn id="189" idx="2"/>
                </p:cNvCxnSpPr>
                <p:nvPr/>
              </p:nvCxnSpPr>
              <p:spPr bwMode="auto">
                <a:xfrm>
                  <a:off x="4597320" y="2296271"/>
                  <a:ext cx="112793" cy="15240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189" name="橢圓 188"/>
                <p:cNvSpPr/>
                <p:nvPr/>
              </p:nvSpPr>
              <p:spPr bwMode="auto">
                <a:xfrm>
                  <a:off x="4710113" y="241458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90" name="橢圓 189"/>
                <p:cNvSpPr/>
                <p:nvPr/>
              </p:nvSpPr>
              <p:spPr bwMode="auto">
                <a:xfrm>
                  <a:off x="4889673" y="247872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91" name="直線接點 190"/>
                <p:cNvCxnSpPr>
                  <a:stCxn id="189" idx="6"/>
                  <a:endCxn id="190" idx="2"/>
                </p:cNvCxnSpPr>
                <p:nvPr/>
              </p:nvCxnSpPr>
              <p:spPr bwMode="auto">
                <a:xfrm>
                  <a:off x="4778300" y="2448680"/>
                  <a:ext cx="111373" cy="6413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92" name="直線接點 191"/>
                <p:cNvCxnSpPr>
                  <a:stCxn id="189" idx="7"/>
                  <a:endCxn id="182" idx="2"/>
                </p:cNvCxnSpPr>
                <p:nvPr/>
              </p:nvCxnSpPr>
              <p:spPr bwMode="auto">
                <a:xfrm rot="5400000" flipH="1" flipV="1">
                  <a:off x="4787398" y="2327044"/>
                  <a:ext cx="78445" cy="116612"/>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grpSp>
        </p:grpSp>
      </p:grpSp>
      <p:cxnSp>
        <p:nvCxnSpPr>
          <p:cNvPr id="225" name="直線接點 224"/>
          <p:cNvCxnSpPr/>
          <p:nvPr/>
        </p:nvCxnSpPr>
        <p:spPr bwMode="auto">
          <a:xfrm rot="16200000" flipH="1">
            <a:off x="3492017" y="3094634"/>
            <a:ext cx="18987" cy="3998368"/>
          </a:xfrm>
          <a:prstGeom prst="line">
            <a:avLst/>
          </a:prstGeom>
          <a:solidFill>
            <a:schemeClr val="accent1"/>
          </a:solidFill>
          <a:ln w="28575" cap="flat" cmpd="sng" algn="ctr">
            <a:solidFill>
              <a:srgbClr val="7030A0"/>
            </a:solidFill>
            <a:prstDash val="solid"/>
            <a:round/>
            <a:headEnd type="none" w="med" len="med"/>
            <a:tailEnd type="none" w="med" len="med"/>
          </a:ln>
          <a:effectLst/>
        </p:spPr>
      </p:cxnSp>
      <p:cxnSp>
        <p:nvCxnSpPr>
          <p:cNvPr id="227" name="直線接點 226"/>
          <p:cNvCxnSpPr/>
          <p:nvPr/>
        </p:nvCxnSpPr>
        <p:spPr bwMode="auto">
          <a:xfrm rot="5400000">
            <a:off x="2115212" y="5429264"/>
            <a:ext cx="2143140" cy="0"/>
          </a:xfrm>
          <a:prstGeom prst="line">
            <a:avLst/>
          </a:prstGeom>
          <a:solidFill>
            <a:schemeClr val="accent1"/>
          </a:solidFill>
          <a:ln w="38100" cap="flat" cmpd="sng" algn="ctr">
            <a:solidFill>
              <a:srgbClr val="92D050"/>
            </a:solidFill>
            <a:prstDash val="solid"/>
            <a:round/>
            <a:headEnd type="none" w="med" len="med"/>
            <a:tailEnd type="none" w="med" len="med"/>
          </a:ln>
          <a:effectLst/>
        </p:spPr>
      </p:cxnSp>
      <p:sp>
        <p:nvSpPr>
          <p:cNvPr id="228" name="文字方塊 227"/>
          <p:cNvSpPr txBox="1"/>
          <p:nvPr/>
        </p:nvSpPr>
        <p:spPr>
          <a:xfrm>
            <a:off x="1785918" y="6215082"/>
            <a:ext cx="785818" cy="292388"/>
          </a:xfrm>
          <a:prstGeom prst="rect">
            <a:avLst/>
          </a:prstGeom>
          <a:noFill/>
        </p:spPr>
        <p:txBody>
          <a:bodyPr wrap="square" rtlCol="0">
            <a:spAutoFit/>
          </a:bodyPr>
          <a:lstStyle/>
          <a:p>
            <a:r>
              <a:rPr lang="en-US" altLang="zh-TW" sz="1300" dirty="0" smtClean="0">
                <a:solidFill>
                  <a:srgbClr val="00B050"/>
                </a:solidFill>
              </a:rPr>
              <a:t>term1</a:t>
            </a:r>
            <a:endParaRPr lang="zh-TW" altLang="en-US" sz="1300" dirty="0">
              <a:solidFill>
                <a:srgbClr val="00B050"/>
              </a:solidFill>
            </a:endParaRPr>
          </a:p>
        </p:txBody>
      </p:sp>
      <p:sp>
        <p:nvSpPr>
          <p:cNvPr id="229" name="文字方塊 228"/>
          <p:cNvSpPr txBox="1"/>
          <p:nvPr/>
        </p:nvSpPr>
        <p:spPr>
          <a:xfrm>
            <a:off x="3500430" y="6242978"/>
            <a:ext cx="785818" cy="292388"/>
          </a:xfrm>
          <a:prstGeom prst="rect">
            <a:avLst/>
          </a:prstGeom>
          <a:noFill/>
        </p:spPr>
        <p:txBody>
          <a:bodyPr wrap="square" rtlCol="0">
            <a:spAutoFit/>
          </a:bodyPr>
          <a:lstStyle/>
          <a:p>
            <a:r>
              <a:rPr lang="en-US" altLang="zh-TW" sz="1300" dirty="0" smtClean="0">
                <a:solidFill>
                  <a:srgbClr val="00B050"/>
                </a:solidFill>
              </a:rPr>
              <a:t>term2</a:t>
            </a:r>
            <a:endParaRPr lang="zh-TW" altLang="en-US" sz="1300" dirty="0">
              <a:solidFill>
                <a:srgbClr val="00B050"/>
              </a:solidFill>
            </a:endParaRPr>
          </a:p>
        </p:txBody>
      </p:sp>
      <p:cxnSp>
        <p:nvCxnSpPr>
          <p:cNvPr id="234" name="直線單箭頭接點 233"/>
          <p:cNvCxnSpPr/>
          <p:nvPr/>
        </p:nvCxnSpPr>
        <p:spPr bwMode="auto">
          <a:xfrm rot="5400000">
            <a:off x="3214678" y="4786322"/>
            <a:ext cx="571504" cy="42862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35" name="文字方塊 234"/>
          <p:cNvSpPr txBox="1"/>
          <p:nvPr/>
        </p:nvSpPr>
        <p:spPr>
          <a:xfrm>
            <a:off x="3714744" y="4500570"/>
            <a:ext cx="1285884" cy="292388"/>
          </a:xfrm>
          <a:prstGeom prst="rect">
            <a:avLst/>
          </a:prstGeom>
          <a:noFill/>
        </p:spPr>
        <p:txBody>
          <a:bodyPr wrap="square" rtlCol="0">
            <a:spAutoFit/>
          </a:bodyPr>
          <a:lstStyle/>
          <a:p>
            <a:r>
              <a:rPr lang="en-US" altLang="zh-TW" sz="1300" dirty="0" smtClean="0">
                <a:solidFill>
                  <a:srgbClr val="FF0000"/>
                </a:solidFill>
              </a:rPr>
              <a:t>16.040159</a:t>
            </a:r>
            <a:endParaRPr lang="zh-TW" altLang="en-US" sz="1300" dirty="0">
              <a:solidFill>
                <a:srgbClr val="FF0000"/>
              </a:solidFill>
            </a:endParaRPr>
          </a:p>
        </p:txBody>
      </p:sp>
      <p:sp>
        <p:nvSpPr>
          <p:cNvPr id="236" name="右大括弧 235"/>
          <p:cNvSpPr/>
          <p:nvPr/>
        </p:nvSpPr>
        <p:spPr bwMode="auto">
          <a:xfrm>
            <a:off x="3286116" y="5299770"/>
            <a:ext cx="214314" cy="1071570"/>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37" name="文字方塊 236"/>
          <p:cNvSpPr txBox="1"/>
          <p:nvPr/>
        </p:nvSpPr>
        <p:spPr>
          <a:xfrm>
            <a:off x="3512680" y="5713884"/>
            <a:ext cx="500066" cy="292388"/>
          </a:xfrm>
          <a:prstGeom prst="rect">
            <a:avLst/>
          </a:prstGeom>
          <a:noFill/>
        </p:spPr>
        <p:txBody>
          <a:bodyPr wrap="square" rtlCol="0">
            <a:spAutoFit/>
          </a:bodyPr>
          <a:lstStyle/>
          <a:p>
            <a:r>
              <a:rPr lang="en-US" altLang="zh-TW" sz="1300" dirty="0" smtClean="0">
                <a:solidFill>
                  <a:srgbClr val="FF0000"/>
                </a:solidFill>
              </a:rPr>
              <a:t>10</a:t>
            </a:r>
            <a:endParaRPr lang="zh-TW" altLang="en-US" sz="1300" dirty="0">
              <a:solidFill>
                <a:srgbClr val="FF0000"/>
              </a:solidFill>
            </a:endParaRPr>
          </a:p>
        </p:txBody>
      </p:sp>
      <p:sp>
        <p:nvSpPr>
          <p:cNvPr id="240" name="文字方塊 239"/>
          <p:cNvSpPr txBox="1"/>
          <p:nvPr/>
        </p:nvSpPr>
        <p:spPr>
          <a:xfrm>
            <a:off x="5715008" y="1000108"/>
            <a:ext cx="1143008" cy="323165"/>
          </a:xfrm>
          <a:prstGeom prst="rect">
            <a:avLst/>
          </a:prstGeom>
          <a:noFill/>
        </p:spPr>
        <p:txBody>
          <a:bodyPr wrap="square" rtlCol="0">
            <a:spAutoFit/>
          </a:bodyPr>
          <a:lstStyle/>
          <a:p>
            <a:r>
              <a:rPr lang="en-US" altLang="zh-TW" sz="1500" dirty="0" smtClean="0">
                <a:solidFill>
                  <a:srgbClr val="FF0000"/>
                </a:solidFill>
              </a:rPr>
              <a:t>S[ALL][x]</a:t>
            </a:r>
            <a:endParaRPr lang="zh-TW" altLang="en-US" sz="1500" dirty="0">
              <a:solidFill>
                <a:srgbClr val="FF0000"/>
              </a:solidFill>
            </a:endParaRPr>
          </a:p>
        </p:txBody>
      </p:sp>
      <p:sp>
        <p:nvSpPr>
          <p:cNvPr id="241" name="文字方塊 240"/>
          <p:cNvSpPr txBox="1"/>
          <p:nvPr/>
        </p:nvSpPr>
        <p:spPr>
          <a:xfrm>
            <a:off x="7572396" y="1000108"/>
            <a:ext cx="1143008" cy="323165"/>
          </a:xfrm>
          <a:prstGeom prst="rect">
            <a:avLst/>
          </a:prstGeom>
          <a:noFill/>
        </p:spPr>
        <p:txBody>
          <a:bodyPr wrap="square" rtlCol="0">
            <a:spAutoFit/>
          </a:bodyPr>
          <a:lstStyle/>
          <a:p>
            <a:r>
              <a:rPr lang="en-US" altLang="zh-TW" sz="1500" dirty="0" smtClean="0">
                <a:solidFill>
                  <a:srgbClr val="FF0000"/>
                </a:solidFill>
              </a:rPr>
              <a:t>S[FIN][x]</a:t>
            </a:r>
            <a:endParaRPr lang="zh-TW" altLang="en-US" sz="1500" dirty="0">
              <a:solidFill>
                <a:srgbClr val="FF0000"/>
              </a:solidFill>
            </a:endParaRPr>
          </a:p>
        </p:txBody>
      </p:sp>
      <p:sp>
        <p:nvSpPr>
          <p:cNvPr id="242" name="矩形 241"/>
          <p:cNvSpPr/>
          <p:nvPr/>
        </p:nvSpPr>
        <p:spPr bwMode="auto">
          <a:xfrm>
            <a:off x="7715272" y="2834636"/>
            <a:ext cx="1000132"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43" name="矩形 242"/>
          <p:cNvSpPr/>
          <p:nvPr/>
        </p:nvSpPr>
        <p:spPr bwMode="auto">
          <a:xfrm>
            <a:off x="7715272" y="3214686"/>
            <a:ext cx="1000132"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44" name="矩形 243"/>
          <p:cNvSpPr/>
          <p:nvPr/>
        </p:nvSpPr>
        <p:spPr bwMode="auto">
          <a:xfrm>
            <a:off x="3475030" y="1571612"/>
            <a:ext cx="571504"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45" name="矩形 244"/>
          <p:cNvSpPr/>
          <p:nvPr/>
        </p:nvSpPr>
        <p:spPr bwMode="auto">
          <a:xfrm>
            <a:off x="3475030" y="2058978"/>
            <a:ext cx="928694"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47" name="直線單箭頭接點 246"/>
          <p:cNvCxnSpPr/>
          <p:nvPr/>
        </p:nvCxnSpPr>
        <p:spPr bwMode="auto">
          <a:xfrm rot="5400000">
            <a:off x="2821769" y="3250405"/>
            <a:ext cx="1643074" cy="28575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248" name="向右箭號 247"/>
          <p:cNvSpPr/>
          <p:nvPr/>
        </p:nvSpPr>
        <p:spPr bwMode="auto">
          <a:xfrm rot="19224799">
            <a:off x="5478743" y="4970043"/>
            <a:ext cx="560934" cy="35719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par>
                                <p:cTn id="8" presetID="10" presetClass="entr" presetSubtype="0" fill="hold" nodeType="with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500"/>
                                        <p:tgtEl>
                                          <p:spTgt spid="225"/>
                                        </p:tgtEl>
                                      </p:cBhvr>
                                    </p:animEffect>
                                  </p:childTnLst>
                                </p:cTn>
                              </p:par>
                              <p:par>
                                <p:cTn id="11" presetID="10" presetClass="entr" presetSubtype="0" fill="hold"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fade">
                                      <p:cBhvr>
                                        <p:cTn id="13" dur="500"/>
                                        <p:tgtEl>
                                          <p:spTgt spid="2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8"/>
                                        </p:tgtEl>
                                        <p:attrNameLst>
                                          <p:attrName>style.visibility</p:attrName>
                                        </p:attrNameLst>
                                      </p:cBhvr>
                                      <p:to>
                                        <p:strVal val="visible"/>
                                      </p:to>
                                    </p:set>
                                    <p:animEffect transition="in" filter="fade">
                                      <p:cBhvr>
                                        <p:cTn id="16" dur="500"/>
                                        <p:tgtEl>
                                          <p:spTgt spid="2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fade">
                                      <p:cBhvr>
                                        <p:cTn id="19" dur="500"/>
                                        <p:tgtEl>
                                          <p:spTgt spid="229"/>
                                        </p:tgtEl>
                                      </p:cBhvr>
                                    </p:animEffect>
                                  </p:childTnLst>
                                </p:cTn>
                              </p:par>
                              <p:par>
                                <p:cTn id="20" presetID="10" presetClass="entr" presetSubtype="0" fill="hold" nodeType="with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500"/>
                                        <p:tgtEl>
                                          <p:spTgt spid="2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5"/>
                                        </p:tgtEl>
                                        <p:attrNameLst>
                                          <p:attrName>style.visibility</p:attrName>
                                        </p:attrNameLst>
                                      </p:cBhvr>
                                      <p:to>
                                        <p:strVal val="visible"/>
                                      </p:to>
                                    </p:set>
                                    <p:animEffect transition="in" filter="fade">
                                      <p:cBhvr>
                                        <p:cTn id="25" dur="500"/>
                                        <p:tgtEl>
                                          <p:spTgt spid="2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6"/>
                                        </p:tgtEl>
                                        <p:attrNameLst>
                                          <p:attrName>style.visibility</p:attrName>
                                        </p:attrNameLst>
                                      </p:cBhvr>
                                      <p:to>
                                        <p:strVal val="visible"/>
                                      </p:to>
                                    </p:set>
                                    <p:animEffect transition="in" filter="fade">
                                      <p:cBhvr>
                                        <p:cTn id="28" dur="500"/>
                                        <p:tgtEl>
                                          <p:spTgt spid="2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7"/>
                                        </p:tgtEl>
                                        <p:attrNameLst>
                                          <p:attrName>style.visibility</p:attrName>
                                        </p:attrNameLst>
                                      </p:cBhvr>
                                      <p:to>
                                        <p:strVal val="visible"/>
                                      </p:to>
                                    </p:set>
                                    <p:animEffect transition="in" filter="fade">
                                      <p:cBhvr>
                                        <p:cTn id="31" dur="500"/>
                                        <p:tgtEl>
                                          <p:spTgt spid="237"/>
                                        </p:tgtEl>
                                      </p:cBhvr>
                                    </p:animEffect>
                                  </p:childTnLst>
                                </p:cTn>
                              </p:par>
                              <p:par>
                                <p:cTn id="32" presetID="10" presetClass="entr" presetSubtype="0" fill="hold" nodeType="withEffect">
                                  <p:stCondLst>
                                    <p:cond delay="0"/>
                                  </p:stCondLst>
                                  <p:childTnLst>
                                    <p:set>
                                      <p:cBhvr>
                                        <p:cTn id="33" dur="1" fill="hold">
                                          <p:stCondLst>
                                            <p:cond delay="0"/>
                                          </p:stCondLst>
                                        </p:cTn>
                                        <p:tgtEl>
                                          <p:spTgt spid="247"/>
                                        </p:tgtEl>
                                        <p:attrNameLst>
                                          <p:attrName>style.visibility</p:attrName>
                                        </p:attrNameLst>
                                      </p:cBhvr>
                                      <p:to>
                                        <p:strVal val="visible"/>
                                      </p:to>
                                    </p:set>
                                    <p:animEffect transition="in" filter="fade">
                                      <p:cBhvr>
                                        <p:cTn id="34" dur="500"/>
                                        <p:tgtEl>
                                          <p:spTgt spid="24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248"/>
                                        </p:tgtEl>
                                        <p:attrNameLst>
                                          <p:attrName>style.visibility</p:attrName>
                                        </p:attrNameLst>
                                      </p:cBhvr>
                                      <p:to>
                                        <p:strVal val="visible"/>
                                      </p:to>
                                    </p:set>
                                    <p:animEffect transition="in" filter="fade">
                                      <p:cBhvr>
                                        <p:cTn id="39" dur="500"/>
                                        <p:tgtEl>
                                          <p:spTgt spid="24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2"/>
                                        </p:tgtEl>
                                        <p:attrNameLst>
                                          <p:attrName>style.visibility</p:attrName>
                                        </p:attrNameLst>
                                      </p:cBhvr>
                                      <p:to>
                                        <p:strVal val="visible"/>
                                      </p:to>
                                    </p:set>
                                    <p:animEffect transition="in" filter="fade">
                                      <p:cBhvr>
                                        <p:cTn id="42" dur="500"/>
                                        <p:tgtEl>
                                          <p:spTgt spid="2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3"/>
                                        </p:tgtEl>
                                        <p:attrNameLst>
                                          <p:attrName>style.visibility</p:attrName>
                                        </p:attrNameLst>
                                      </p:cBhvr>
                                      <p:to>
                                        <p:strVal val="visible"/>
                                      </p:to>
                                    </p:set>
                                    <p:animEffect transition="in" filter="fade">
                                      <p:cBhvr>
                                        <p:cTn id="45"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p:bldP spid="229" grpId="0"/>
      <p:bldP spid="235" grpId="0"/>
      <p:bldP spid="236" grpId="0" animBg="1"/>
      <p:bldP spid="237" grpId="0"/>
      <p:bldP spid="242" grpId="0" animBg="1"/>
      <p:bldP spid="243" grpId="0" animBg="1"/>
      <p:bldP spid="24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24</a:t>
            </a:fld>
            <a:endParaRPr lang="en-US" altLang="zh-TW"/>
          </a:p>
        </p:txBody>
      </p:sp>
      <p:pic>
        <p:nvPicPr>
          <p:cNvPr id="9218" name="Picture 2"/>
          <p:cNvPicPr>
            <a:picLocks noChangeAspect="1" noChangeArrowheads="1"/>
          </p:cNvPicPr>
          <p:nvPr/>
        </p:nvPicPr>
        <p:blipFill>
          <a:blip r:embed="rId2" cstate="print"/>
          <a:srcRect/>
          <a:stretch>
            <a:fillRect/>
          </a:stretch>
        </p:blipFill>
        <p:spPr bwMode="auto">
          <a:xfrm>
            <a:off x="214282" y="571008"/>
            <a:ext cx="8715436" cy="5929806"/>
          </a:xfrm>
          <a:prstGeom prst="rect">
            <a:avLst/>
          </a:prstGeom>
          <a:noFill/>
          <a:ln w="9525">
            <a:noFill/>
            <a:miter lim="800000"/>
            <a:headEnd/>
            <a:tailEnd/>
          </a:ln>
        </p:spPr>
      </p:pic>
      <p:sp>
        <p:nvSpPr>
          <p:cNvPr id="6" name="矩形 5"/>
          <p:cNvSpPr/>
          <p:nvPr/>
        </p:nvSpPr>
        <p:spPr bwMode="auto">
          <a:xfrm>
            <a:off x="6715140" y="3128734"/>
            <a:ext cx="1357322" cy="314327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 name="矩形 8"/>
          <p:cNvSpPr/>
          <p:nvPr/>
        </p:nvSpPr>
        <p:spPr bwMode="auto">
          <a:xfrm>
            <a:off x="6786578" y="1071546"/>
            <a:ext cx="1143008" cy="35719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1" name="直線單箭頭接點 10"/>
          <p:cNvCxnSpPr/>
          <p:nvPr/>
        </p:nvCxnSpPr>
        <p:spPr bwMode="auto">
          <a:xfrm rot="5400000" flipH="1" flipV="1">
            <a:off x="6500826" y="2285992"/>
            <a:ext cx="1428760"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pPr>
              <a:buNone/>
            </a:pPr>
            <a:r>
              <a:rPr lang="en-US" altLang="zh-TW" sz="1300" b="0" dirty="0" smtClean="0">
                <a:solidFill>
                  <a:srgbClr val="00B050"/>
                </a:solidFill>
              </a:rPr>
              <a:t>/* initiate the first BTT object */</a:t>
            </a:r>
          </a:p>
          <a:p>
            <a:pPr>
              <a:buNone/>
            </a:pPr>
            <a:r>
              <a:rPr lang="en-US" altLang="zh-TW" sz="1300" b="0" dirty="0" smtClean="0"/>
              <a:t>float </a:t>
            </a:r>
            <a:r>
              <a:rPr lang="en-US" altLang="zh-TW" sz="1300" b="0" dirty="0" err="1" smtClean="0"/>
              <a:t>ini</a:t>
            </a:r>
            <a:r>
              <a:rPr lang="en-US" altLang="zh-TW" sz="1300" b="0" dirty="0" smtClean="0"/>
              <a:t>[]={iniPrice,1};	</a:t>
            </a:r>
            <a:r>
              <a:rPr lang="en-US" altLang="zh-TW" sz="1300" b="0" dirty="0" smtClean="0">
                <a:solidFill>
                  <a:srgbClr val="00B050"/>
                </a:solidFill>
              </a:rPr>
              <a:t>//record the start price</a:t>
            </a:r>
          </a:p>
          <a:p>
            <a:pPr>
              <a:buNone/>
            </a:pPr>
            <a:r>
              <a:rPr lang="en-US" altLang="zh-TW" sz="1300" b="0" dirty="0" err="1" smtClean="0"/>
              <a:t>btt</a:t>
            </a:r>
            <a:r>
              <a:rPr lang="en-US" altLang="zh-TW" sz="1300" b="0" dirty="0" smtClean="0"/>
              <a:t>[0].set(</a:t>
            </a:r>
            <a:r>
              <a:rPr lang="en-US" altLang="zh-TW" sz="1300" b="0" dirty="0" err="1" smtClean="0"/>
              <a:t>hPrice,lPrice,exePrice,ini,obDays</a:t>
            </a:r>
            <a:r>
              <a:rPr lang="en-US" altLang="zh-TW" sz="1300" b="0" dirty="0" smtClean="0"/>
              <a:t>[0],</a:t>
            </a:r>
            <a:r>
              <a:rPr lang="en-US" altLang="zh-TW" sz="1300" b="0" dirty="0" err="1" smtClean="0"/>
              <a:t>obDays</a:t>
            </a:r>
            <a:r>
              <a:rPr lang="en-US" altLang="zh-TW" sz="1300" b="0" dirty="0" smtClean="0"/>
              <a:t>[0]/t*</a:t>
            </a:r>
            <a:r>
              <a:rPr lang="en-US" altLang="zh-TW" sz="1300" b="0" dirty="0" err="1" smtClean="0"/>
              <a:t>m,sigma,r</a:t>
            </a:r>
            <a:r>
              <a:rPr lang="en-US" altLang="zh-TW" sz="1300" b="0" dirty="0" smtClean="0"/>
              <a:t>);</a:t>
            </a:r>
          </a:p>
          <a:p>
            <a:pPr>
              <a:buNone/>
            </a:pPr>
            <a:endParaRPr lang="en-US" altLang="zh-TW" sz="1300" b="0" dirty="0" smtClean="0">
              <a:solidFill>
                <a:srgbClr val="00B050"/>
              </a:solidFill>
            </a:endParaRPr>
          </a:p>
          <a:p>
            <a:pPr>
              <a:buNone/>
            </a:pPr>
            <a:r>
              <a:rPr lang="en-US" altLang="zh-TW" sz="1300" b="0" dirty="0" smtClean="0">
                <a:solidFill>
                  <a:srgbClr val="00B050"/>
                </a:solidFill>
              </a:rPr>
              <a:t>/* initiate remaining BTT objects */</a:t>
            </a:r>
          </a:p>
          <a:p>
            <a:pPr>
              <a:buNone/>
            </a:pPr>
            <a:r>
              <a:rPr lang="en-US" altLang="zh-TW" sz="1300" b="0" dirty="0" smtClean="0"/>
              <a:t>for(</a:t>
            </a:r>
            <a:r>
              <a:rPr lang="en-US" altLang="zh-TW" sz="1300" b="0" dirty="0" err="1" smtClean="0"/>
              <a:t>i</a:t>
            </a:r>
            <a:r>
              <a:rPr lang="en-US" altLang="zh-TW" sz="1300" b="0" dirty="0" smtClean="0"/>
              <a:t>=1;i&lt;</a:t>
            </a:r>
            <a:r>
              <a:rPr lang="en-US" altLang="zh-TW" sz="1300" b="0" dirty="0" err="1" smtClean="0"/>
              <a:t>obNum;i</a:t>
            </a:r>
            <a:r>
              <a:rPr lang="en-US" altLang="zh-TW" sz="1300" b="0" dirty="0" smtClean="0"/>
              <a:t>++)</a:t>
            </a:r>
          </a:p>
          <a:p>
            <a:pPr marL="363538" indent="-168275">
              <a:buNone/>
            </a:pPr>
            <a:r>
              <a:rPr lang="en-US" altLang="zh-TW" sz="1300" b="0" dirty="0" smtClean="0"/>
              <a:t>	</a:t>
            </a:r>
            <a:r>
              <a:rPr lang="en-US" altLang="zh-TW" sz="1300" dirty="0" err="1" smtClean="0">
                <a:solidFill>
                  <a:schemeClr val="bg2">
                    <a:lumMod val="50000"/>
                  </a:schemeClr>
                </a:solidFill>
              </a:rPr>
              <a:t>btt</a:t>
            </a:r>
            <a:r>
              <a:rPr lang="en-US" altLang="zh-TW" sz="1300" dirty="0" smtClean="0">
                <a:solidFill>
                  <a:schemeClr val="bg2">
                    <a:lumMod val="50000"/>
                  </a:schemeClr>
                </a:solidFill>
              </a:rPr>
              <a:t>[</a:t>
            </a:r>
            <a:r>
              <a:rPr lang="en-US" altLang="zh-TW" sz="1300" dirty="0" err="1" smtClean="0">
                <a:solidFill>
                  <a:schemeClr val="bg2">
                    <a:lumMod val="50000"/>
                  </a:schemeClr>
                </a:solidFill>
              </a:rPr>
              <a:t>i</a:t>
            </a:r>
            <a:r>
              <a:rPr lang="en-US" altLang="zh-TW" sz="1300" dirty="0" smtClean="0">
                <a:solidFill>
                  <a:schemeClr val="bg2">
                    <a:lumMod val="50000"/>
                  </a:schemeClr>
                </a:solidFill>
              </a:rPr>
              <a:t>].</a:t>
            </a:r>
            <a:r>
              <a:rPr lang="en-US" altLang="zh-TW" sz="1300" dirty="0" smtClean="0">
                <a:solidFill>
                  <a:schemeClr val="bg2">
                    <a:lumMod val="50000"/>
                  </a:schemeClr>
                </a:solidFill>
              </a:rPr>
              <a:t>set(</a:t>
            </a:r>
            <a:r>
              <a:rPr lang="en-US" altLang="zh-TW" sz="1300" dirty="0" err="1" smtClean="0">
                <a:solidFill>
                  <a:schemeClr val="bg2">
                    <a:lumMod val="50000"/>
                  </a:schemeClr>
                </a:solidFill>
              </a:rPr>
              <a:t>hPrice,lPrice,exePrice,btt</a:t>
            </a:r>
            <a:r>
              <a:rPr lang="en-US" altLang="zh-TW" sz="1300" dirty="0" smtClean="0">
                <a:solidFill>
                  <a:schemeClr val="bg2">
                    <a:lumMod val="50000"/>
                  </a:schemeClr>
                </a:solidFill>
              </a:rPr>
              <a:t>[i-1].</a:t>
            </a:r>
            <a:r>
              <a:rPr lang="en-US" altLang="zh-TW" sz="1300" dirty="0" err="1" smtClean="0">
                <a:solidFill>
                  <a:schemeClr val="bg2">
                    <a:lumMod val="50000"/>
                  </a:schemeClr>
                </a:solidFill>
              </a:rPr>
              <a:t>finInf,obDays</a:t>
            </a:r>
            <a:r>
              <a:rPr lang="en-US" altLang="zh-TW" sz="1300" dirty="0" smtClean="0">
                <a:solidFill>
                  <a:schemeClr val="bg2">
                    <a:lumMod val="50000"/>
                  </a:schemeClr>
                </a:solidFill>
              </a:rPr>
              <a:t>[</a:t>
            </a:r>
            <a:r>
              <a:rPr lang="en-US" altLang="zh-TW" sz="1300" dirty="0" err="1" smtClean="0">
                <a:solidFill>
                  <a:schemeClr val="bg2">
                    <a:lumMod val="50000"/>
                  </a:schemeClr>
                </a:solidFill>
              </a:rPr>
              <a:t>i</a:t>
            </a:r>
            <a:r>
              <a:rPr lang="en-US" altLang="zh-TW" sz="1300" dirty="0" smtClean="0">
                <a:solidFill>
                  <a:schemeClr val="bg2">
                    <a:lumMod val="50000"/>
                  </a:schemeClr>
                </a:solidFill>
              </a:rPr>
              <a:t>],</a:t>
            </a:r>
            <a:r>
              <a:rPr lang="en-US" altLang="zh-TW" sz="1300" dirty="0" err="1" smtClean="0">
                <a:solidFill>
                  <a:schemeClr val="bg2">
                    <a:lumMod val="50000"/>
                  </a:schemeClr>
                </a:solidFill>
              </a:rPr>
              <a:t>obDays</a:t>
            </a:r>
            <a:r>
              <a:rPr lang="en-US" altLang="zh-TW" sz="1300" dirty="0" smtClean="0">
                <a:solidFill>
                  <a:schemeClr val="bg2">
                    <a:lumMod val="50000"/>
                  </a:schemeClr>
                </a:solidFill>
              </a:rPr>
              <a:t>[</a:t>
            </a:r>
            <a:r>
              <a:rPr lang="en-US" altLang="zh-TW" sz="1300" dirty="0" err="1" smtClean="0">
                <a:solidFill>
                  <a:schemeClr val="bg2">
                    <a:lumMod val="50000"/>
                  </a:schemeClr>
                </a:solidFill>
              </a:rPr>
              <a:t>i</a:t>
            </a:r>
            <a:r>
              <a:rPr lang="en-US" altLang="zh-TW" sz="1300" dirty="0" smtClean="0">
                <a:solidFill>
                  <a:schemeClr val="bg2">
                    <a:lumMod val="50000"/>
                  </a:schemeClr>
                </a:solidFill>
              </a:rPr>
              <a:t>]/t*</a:t>
            </a:r>
            <a:r>
              <a:rPr lang="en-US" altLang="zh-TW" sz="1300" dirty="0" err="1" smtClean="0">
                <a:solidFill>
                  <a:schemeClr val="bg2">
                    <a:lumMod val="50000"/>
                  </a:schemeClr>
                </a:solidFill>
              </a:rPr>
              <a:t>m,sigma,r</a:t>
            </a:r>
            <a:r>
              <a:rPr lang="en-US" altLang="zh-TW" sz="1300" dirty="0" smtClean="0">
                <a:solidFill>
                  <a:schemeClr val="bg2">
                    <a:lumMod val="50000"/>
                  </a:schemeClr>
                </a:solidFill>
              </a:rPr>
              <a:t>);</a:t>
            </a:r>
          </a:p>
          <a:p>
            <a:pPr>
              <a:buNone/>
            </a:pPr>
            <a:endParaRPr lang="en-US" altLang="zh-TW" sz="1300" b="0" dirty="0" smtClean="0">
              <a:solidFill>
                <a:srgbClr val="00B050"/>
              </a:solidFill>
            </a:endParaRPr>
          </a:p>
          <a:p>
            <a:pPr>
              <a:buNone/>
            </a:pPr>
            <a:r>
              <a:rPr lang="en-US" altLang="zh-TW" sz="1300" b="0" dirty="0" smtClean="0">
                <a:solidFill>
                  <a:srgbClr val="00B050"/>
                </a:solidFill>
              </a:rPr>
              <a:t>/* backward induction */</a:t>
            </a:r>
          </a:p>
          <a:p>
            <a:pPr>
              <a:buNone/>
            </a:pPr>
            <a:r>
              <a:rPr lang="en-US" altLang="zh-TW" sz="1300" b="0" dirty="0" smtClean="0"/>
              <a:t>float value[1000][2]={0}; 	</a:t>
            </a:r>
            <a:r>
              <a:rPr lang="en-US" altLang="zh-TW" sz="1300" b="0" dirty="0" smtClean="0">
                <a:solidFill>
                  <a:srgbClr val="00B050"/>
                </a:solidFill>
              </a:rPr>
              <a:t>//record the values in first term</a:t>
            </a:r>
          </a:p>
          <a:p>
            <a:pPr>
              <a:buNone/>
            </a:pPr>
            <a:r>
              <a:rPr lang="en-US" altLang="zh-TW" sz="1300" b="0" dirty="0" smtClean="0"/>
              <a:t>for(</a:t>
            </a:r>
            <a:r>
              <a:rPr lang="en-US" altLang="zh-TW" sz="1300" b="0" dirty="0" err="1" smtClean="0"/>
              <a:t>i</a:t>
            </a:r>
            <a:r>
              <a:rPr lang="en-US" altLang="zh-TW" sz="1300" b="0" dirty="0" smtClean="0"/>
              <a:t>=obNum-1;i&gt;=0;i--){</a:t>
            </a:r>
          </a:p>
          <a:p>
            <a:pPr>
              <a:buNone/>
            </a:pPr>
            <a:r>
              <a:rPr lang="en-US" altLang="zh-TW" sz="1300" b="0" dirty="0" smtClean="0"/>
              <a:t>	</a:t>
            </a:r>
            <a:r>
              <a:rPr lang="en-US" altLang="zh-TW" sz="1300" b="0" dirty="0" err="1" smtClean="0"/>
              <a:t>btt</a:t>
            </a:r>
            <a:r>
              <a:rPr lang="en-US" altLang="zh-TW" sz="1300" b="0" dirty="0" smtClean="0"/>
              <a:t>[</a:t>
            </a:r>
            <a:r>
              <a:rPr lang="en-US" altLang="zh-TW" sz="1300" b="0" dirty="0" err="1" smtClean="0"/>
              <a:t>i</a:t>
            </a:r>
            <a:r>
              <a:rPr lang="en-US" altLang="zh-TW" sz="1300" b="0" dirty="0" smtClean="0"/>
              <a:t>].calculate(value);</a:t>
            </a:r>
          </a:p>
          <a:p>
            <a:pPr>
              <a:buNone/>
            </a:pPr>
            <a:r>
              <a:rPr lang="en-US" altLang="zh-TW" sz="1300" b="0" dirty="0" smtClean="0"/>
              <a:t>}</a:t>
            </a:r>
            <a:endParaRPr lang="zh-TW" altLang="en-US" sz="1300" b="0" dirty="0" smtClean="0"/>
          </a:p>
          <a:p>
            <a:pPr>
              <a:buNone/>
            </a:pPr>
            <a:endParaRPr lang="zh-TW" altLang="en-US" sz="150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25</a:t>
            </a:fld>
            <a:endParaRPr lang="en-US" altLang="zh-TW"/>
          </a:p>
        </p:txBody>
      </p:sp>
      <p:grpSp>
        <p:nvGrpSpPr>
          <p:cNvPr id="5" name="群組 4"/>
          <p:cNvGrpSpPr/>
          <p:nvPr/>
        </p:nvGrpSpPr>
        <p:grpSpPr>
          <a:xfrm>
            <a:off x="2928926" y="3571876"/>
            <a:ext cx="4143405" cy="2428868"/>
            <a:chOff x="3571868" y="2500306"/>
            <a:chExt cx="4143405" cy="2428868"/>
          </a:xfrm>
        </p:grpSpPr>
        <p:grpSp>
          <p:nvGrpSpPr>
            <p:cNvPr id="6" name="群組 119"/>
            <p:cNvGrpSpPr/>
            <p:nvPr/>
          </p:nvGrpSpPr>
          <p:grpSpPr>
            <a:xfrm>
              <a:off x="3571868" y="2500306"/>
              <a:ext cx="4071966" cy="2428868"/>
              <a:chOff x="3000364" y="5214950"/>
              <a:chExt cx="2286016" cy="1643050"/>
            </a:xfrm>
          </p:grpSpPr>
          <p:sp>
            <p:nvSpPr>
              <p:cNvPr id="8" name="矩形 7"/>
              <p:cNvSpPr/>
              <p:nvPr/>
            </p:nvSpPr>
            <p:spPr bwMode="auto">
              <a:xfrm>
                <a:off x="3000364" y="5214950"/>
                <a:ext cx="2286016" cy="164305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Arial" charset="0"/>
                </a:endParaRPr>
              </a:p>
            </p:txBody>
          </p:sp>
          <p:grpSp>
            <p:nvGrpSpPr>
              <p:cNvPr id="9" name="群組 113"/>
              <p:cNvGrpSpPr/>
              <p:nvPr/>
            </p:nvGrpSpPr>
            <p:grpSpPr>
              <a:xfrm>
                <a:off x="3071802" y="5286388"/>
                <a:ext cx="1002778" cy="1209608"/>
                <a:chOff x="3600896" y="1601775"/>
                <a:chExt cx="1002778" cy="1209608"/>
              </a:xfrm>
            </p:grpSpPr>
            <p:grpSp>
              <p:nvGrpSpPr>
                <p:cNvPr id="68" name="群組 279"/>
                <p:cNvGrpSpPr/>
                <p:nvPr/>
              </p:nvGrpSpPr>
              <p:grpSpPr>
                <a:xfrm>
                  <a:off x="3600896" y="1816403"/>
                  <a:ext cx="715832" cy="498729"/>
                  <a:chOff x="3600896" y="1816403"/>
                  <a:chExt cx="715832" cy="498729"/>
                </a:xfrm>
              </p:grpSpPr>
              <p:sp>
                <p:nvSpPr>
                  <p:cNvPr id="99" name="橢圓 98"/>
                  <p:cNvSpPr/>
                  <p:nvPr/>
                </p:nvSpPr>
                <p:spPr bwMode="auto">
                  <a:xfrm>
                    <a:off x="3600896" y="20391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0" name="橢圓 99"/>
                  <p:cNvSpPr/>
                  <p:nvPr/>
                </p:nvSpPr>
                <p:spPr bwMode="auto">
                  <a:xfrm>
                    <a:off x="3782729" y="191418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1" name="橢圓 100"/>
                  <p:cNvSpPr/>
                  <p:nvPr/>
                </p:nvSpPr>
                <p:spPr bwMode="auto">
                  <a:xfrm>
                    <a:off x="3782729" y="2060088"/>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2" name="橢圓 101"/>
                  <p:cNvSpPr/>
                  <p:nvPr/>
                </p:nvSpPr>
                <p:spPr bwMode="auto">
                  <a:xfrm>
                    <a:off x="3782729" y="220966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03" name="直線接點 102"/>
                  <p:cNvCxnSpPr>
                    <a:stCxn id="99" idx="6"/>
                    <a:endCxn id="100" idx="2"/>
                  </p:cNvCxnSpPr>
                  <p:nvPr/>
                </p:nvCxnSpPr>
                <p:spPr bwMode="auto">
                  <a:xfrm flipV="1">
                    <a:off x="3669083" y="1948281"/>
                    <a:ext cx="113646" cy="12501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04" name="直線接點 103"/>
                  <p:cNvCxnSpPr>
                    <a:stCxn id="99" idx="6"/>
                    <a:endCxn id="101" idx="2"/>
                  </p:cNvCxnSpPr>
                  <p:nvPr/>
                </p:nvCxnSpPr>
                <p:spPr bwMode="auto">
                  <a:xfrm>
                    <a:off x="3669083" y="2073291"/>
                    <a:ext cx="113646" cy="2089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05" name="直線接點 104"/>
                  <p:cNvCxnSpPr>
                    <a:stCxn id="99" idx="6"/>
                    <a:endCxn id="102" idx="2"/>
                  </p:cNvCxnSpPr>
                  <p:nvPr/>
                </p:nvCxnSpPr>
                <p:spPr bwMode="auto">
                  <a:xfrm>
                    <a:off x="3669083" y="2073291"/>
                    <a:ext cx="113646" cy="170469"/>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sp>
                <p:nvSpPr>
                  <p:cNvPr id="106" name="橢圓 105"/>
                  <p:cNvSpPr/>
                  <p:nvPr/>
                </p:nvSpPr>
                <p:spPr bwMode="auto">
                  <a:xfrm>
                    <a:off x="3964563" y="1816403"/>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7" name="橢圓 106"/>
                  <p:cNvSpPr/>
                  <p:nvPr/>
                </p:nvSpPr>
                <p:spPr bwMode="auto">
                  <a:xfrm>
                    <a:off x="3964563" y="194877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8" name="橢圓 107"/>
                  <p:cNvSpPr/>
                  <p:nvPr/>
                </p:nvSpPr>
                <p:spPr bwMode="auto">
                  <a:xfrm>
                    <a:off x="3959252" y="21111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09" name="直線接點 108"/>
                  <p:cNvCxnSpPr>
                    <a:stCxn id="100" idx="6"/>
                    <a:endCxn id="106" idx="2"/>
                  </p:cNvCxnSpPr>
                  <p:nvPr/>
                </p:nvCxnSpPr>
                <p:spPr bwMode="auto">
                  <a:xfrm flipV="1">
                    <a:off x="3850916" y="1850497"/>
                    <a:ext cx="113647" cy="97784"/>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0" name="直線接點 109"/>
                  <p:cNvCxnSpPr>
                    <a:stCxn id="100" idx="6"/>
                    <a:endCxn id="107" idx="1"/>
                  </p:cNvCxnSpPr>
                  <p:nvPr/>
                </p:nvCxnSpPr>
                <p:spPr bwMode="auto">
                  <a:xfrm>
                    <a:off x="3850916" y="1948281"/>
                    <a:ext cx="123633" cy="10477"/>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1" name="直線接點 110"/>
                  <p:cNvCxnSpPr>
                    <a:stCxn id="101" idx="6"/>
                    <a:endCxn id="107" idx="2"/>
                  </p:cNvCxnSpPr>
                  <p:nvPr/>
                </p:nvCxnSpPr>
                <p:spPr bwMode="auto">
                  <a:xfrm flipV="1">
                    <a:off x="3850916" y="1982866"/>
                    <a:ext cx="113647" cy="111316"/>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2" name="直線接點 111"/>
                  <p:cNvCxnSpPr>
                    <a:stCxn id="101" idx="6"/>
                    <a:endCxn id="108" idx="2"/>
                  </p:cNvCxnSpPr>
                  <p:nvPr/>
                </p:nvCxnSpPr>
                <p:spPr bwMode="auto">
                  <a:xfrm>
                    <a:off x="3850916" y="2094182"/>
                    <a:ext cx="108336" cy="51042"/>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3" name="直線接點 112"/>
                  <p:cNvCxnSpPr>
                    <a:stCxn id="102" idx="7"/>
                    <a:endCxn id="108" idx="2"/>
                  </p:cNvCxnSpPr>
                  <p:nvPr/>
                </p:nvCxnSpPr>
                <p:spPr bwMode="auto">
                  <a:xfrm rot="5400000" flipH="1" flipV="1">
                    <a:off x="3862877" y="2123277"/>
                    <a:ext cx="74428" cy="11832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14" name="橢圓 113"/>
                  <p:cNvSpPr/>
                  <p:nvPr/>
                </p:nvSpPr>
                <p:spPr bwMode="auto">
                  <a:xfrm>
                    <a:off x="3959542" y="224694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15" name="直線接點 114"/>
                  <p:cNvCxnSpPr>
                    <a:stCxn id="102" idx="7"/>
                    <a:endCxn id="114" idx="2"/>
                  </p:cNvCxnSpPr>
                  <p:nvPr/>
                </p:nvCxnSpPr>
                <p:spPr bwMode="auto">
                  <a:xfrm rot="16200000" flipH="1">
                    <a:off x="3869543" y="2191039"/>
                    <a:ext cx="61386" cy="11861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16" name="直線接點 115"/>
                  <p:cNvCxnSpPr/>
                  <p:nvPr/>
                </p:nvCxnSpPr>
                <p:spPr bwMode="auto">
                  <a:xfrm>
                    <a:off x="4102414" y="2214554"/>
                    <a:ext cx="214314" cy="0"/>
                  </a:xfrm>
                  <a:prstGeom prst="line">
                    <a:avLst/>
                  </a:prstGeom>
                  <a:solidFill>
                    <a:schemeClr val="accent1"/>
                  </a:solidFill>
                  <a:ln w="19050" cap="flat" cmpd="sng" algn="ctr">
                    <a:solidFill>
                      <a:schemeClr val="tx1">
                        <a:lumMod val="60000"/>
                        <a:lumOff val="40000"/>
                      </a:schemeClr>
                    </a:solidFill>
                    <a:prstDash val="sysDot"/>
                    <a:round/>
                    <a:headEnd type="none" w="med" len="med"/>
                    <a:tailEnd type="none" w="med" len="med"/>
                  </a:ln>
                  <a:effectLst/>
                </p:spPr>
              </p:cxnSp>
            </p:grpSp>
            <p:grpSp>
              <p:nvGrpSpPr>
                <p:cNvPr id="69" name="群組 280"/>
                <p:cNvGrpSpPr/>
                <p:nvPr/>
              </p:nvGrpSpPr>
              <p:grpSpPr>
                <a:xfrm>
                  <a:off x="4357686" y="1601775"/>
                  <a:ext cx="245988" cy="1209608"/>
                  <a:chOff x="4357686" y="1601775"/>
                  <a:chExt cx="245988" cy="1209608"/>
                </a:xfrm>
              </p:grpSpPr>
              <p:sp>
                <p:nvSpPr>
                  <p:cNvPr id="70" name="橢圓 69"/>
                  <p:cNvSpPr/>
                  <p:nvPr/>
                </p:nvSpPr>
                <p:spPr bwMode="auto">
                  <a:xfrm>
                    <a:off x="4529213" y="258761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1" name="橢圓 70"/>
                  <p:cNvSpPr/>
                  <p:nvPr/>
                </p:nvSpPr>
                <p:spPr bwMode="auto">
                  <a:xfrm>
                    <a:off x="4525962" y="226217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2" name="橢圓 71"/>
                  <p:cNvSpPr/>
                  <p:nvPr/>
                </p:nvSpPr>
                <p:spPr bwMode="auto">
                  <a:xfrm>
                    <a:off x="4526280" y="210501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3" name="橢圓 72"/>
                  <p:cNvSpPr/>
                  <p:nvPr/>
                </p:nvSpPr>
                <p:spPr bwMode="auto">
                  <a:xfrm>
                    <a:off x="4526280" y="242410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74" name="直線接點 73"/>
                  <p:cNvCxnSpPr>
                    <a:stCxn id="76" idx="6"/>
                    <a:endCxn id="89" idx="2"/>
                  </p:cNvCxnSpPr>
                  <p:nvPr/>
                </p:nvCxnSpPr>
                <p:spPr bwMode="auto">
                  <a:xfrm flipV="1">
                    <a:off x="4430636" y="1972421"/>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75" name="直線接點 74"/>
                  <p:cNvCxnSpPr>
                    <a:stCxn id="76" idx="6"/>
                    <a:endCxn id="72" idx="2"/>
                  </p:cNvCxnSpPr>
                  <p:nvPr/>
                </p:nvCxnSpPr>
                <p:spPr bwMode="auto">
                  <a:xfrm>
                    <a:off x="4430636" y="2067668"/>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76" name="橢圓 75"/>
                  <p:cNvSpPr/>
                  <p:nvPr/>
                </p:nvSpPr>
                <p:spPr bwMode="auto">
                  <a:xfrm>
                    <a:off x="4362449" y="203357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7" name="橢圓 76"/>
                  <p:cNvSpPr/>
                  <p:nvPr/>
                </p:nvSpPr>
                <p:spPr bwMode="auto">
                  <a:xfrm>
                    <a:off x="4357686" y="221455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8" name="橢圓 77"/>
                  <p:cNvSpPr/>
                  <p:nvPr/>
                </p:nvSpPr>
                <p:spPr bwMode="auto">
                  <a:xfrm>
                    <a:off x="4357686" y="23574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9" name="橢圓 78"/>
                  <p:cNvSpPr/>
                  <p:nvPr/>
                </p:nvSpPr>
                <p:spPr bwMode="auto">
                  <a:xfrm>
                    <a:off x="4357686" y="250030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0" name="橢圓 79"/>
                  <p:cNvSpPr/>
                  <p:nvPr/>
                </p:nvSpPr>
                <p:spPr bwMode="auto">
                  <a:xfrm>
                    <a:off x="4357686" y="264318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81" name="直線接點 80"/>
                  <p:cNvCxnSpPr>
                    <a:stCxn id="77" idx="6"/>
                    <a:endCxn id="72" idx="2"/>
                  </p:cNvCxnSpPr>
                  <p:nvPr/>
                </p:nvCxnSpPr>
                <p:spPr bwMode="auto">
                  <a:xfrm flipV="1">
                    <a:off x="4425873" y="2139110"/>
                    <a:ext cx="100407" cy="109538"/>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2" name="直線接點 81"/>
                  <p:cNvCxnSpPr>
                    <a:stCxn id="77" idx="6"/>
                    <a:endCxn id="71" idx="2"/>
                  </p:cNvCxnSpPr>
                  <p:nvPr/>
                </p:nvCxnSpPr>
                <p:spPr bwMode="auto">
                  <a:xfrm>
                    <a:off x="4425873" y="2248648"/>
                    <a:ext cx="100089" cy="4762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3" name="直線接點 82"/>
                  <p:cNvCxnSpPr>
                    <a:stCxn id="78" idx="6"/>
                    <a:endCxn id="71" idx="2"/>
                  </p:cNvCxnSpPr>
                  <p:nvPr/>
                </p:nvCxnSpPr>
                <p:spPr bwMode="auto">
                  <a:xfrm flipV="1">
                    <a:off x="4425873" y="2296273"/>
                    <a:ext cx="100089" cy="9525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4" name="直線接點 83"/>
                  <p:cNvCxnSpPr>
                    <a:stCxn id="78" idx="6"/>
                    <a:endCxn id="73" idx="2"/>
                  </p:cNvCxnSpPr>
                  <p:nvPr/>
                </p:nvCxnSpPr>
                <p:spPr bwMode="auto">
                  <a:xfrm>
                    <a:off x="4425873" y="2391524"/>
                    <a:ext cx="100407" cy="6667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5" name="直線接點 84"/>
                  <p:cNvCxnSpPr>
                    <a:stCxn id="79" idx="6"/>
                    <a:endCxn id="70" idx="2"/>
                  </p:cNvCxnSpPr>
                  <p:nvPr/>
                </p:nvCxnSpPr>
                <p:spPr bwMode="auto">
                  <a:xfrm>
                    <a:off x="4425873" y="2534400"/>
                    <a:ext cx="103340" cy="873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6" name="直線接點 85"/>
                  <p:cNvCxnSpPr>
                    <a:stCxn id="80" idx="6"/>
                    <a:endCxn id="70" idx="2"/>
                  </p:cNvCxnSpPr>
                  <p:nvPr/>
                </p:nvCxnSpPr>
                <p:spPr bwMode="auto">
                  <a:xfrm flipV="1">
                    <a:off x="4425873" y="2621713"/>
                    <a:ext cx="103340" cy="5556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7" name="直線接點 86"/>
                  <p:cNvCxnSpPr>
                    <a:stCxn id="80" idx="6"/>
                    <a:endCxn id="88" idx="2"/>
                  </p:cNvCxnSpPr>
                  <p:nvPr/>
                </p:nvCxnSpPr>
                <p:spPr bwMode="auto">
                  <a:xfrm>
                    <a:off x="4425873" y="2677276"/>
                    <a:ext cx="100407" cy="1000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88" name="橢圓 87"/>
                  <p:cNvSpPr/>
                  <p:nvPr/>
                </p:nvSpPr>
                <p:spPr bwMode="auto">
                  <a:xfrm>
                    <a:off x="4526280" y="274319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9" name="橢圓 88"/>
                  <p:cNvSpPr/>
                  <p:nvPr/>
                </p:nvSpPr>
                <p:spPr bwMode="auto">
                  <a:xfrm>
                    <a:off x="4529137" y="193832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0" name="直線接點 89"/>
                  <p:cNvCxnSpPr>
                    <a:stCxn id="92" idx="6"/>
                  </p:cNvCxnSpPr>
                  <p:nvPr/>
                </p:nvCxnSpPr>
                <p:spPr bwMode="auto">
                  <a:xfrm flipV="1">
                    <a:off x="4433811" y="1804144"/>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1" name="直線接點 90"/>
                  <p:cNvCxnSpPr>
                    <a:stCxn id="92" idx="6"/>
                  </p:cNvCxnSpPr>
                  <p:nvPr/>
                </p:nvCxnSpPr>
                <p:spPr bwMode="auto">
                  <a:xfrm>
                    <a:off x="4433811" y="1899391"/>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92" name="橢圓 91"/>
                  <p:cNvSpPr/>
                  <p:nvPr/>
                </p:nvSpPr>
                <p:spPr bwMode="auto">
                  <a:xfrm>
                    <a:off x="4365624" y="18652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3" name="橢圓 92"/>
                  <p:cNvSpPr/>
                  <p:nvPr/>
                </p:nvSpPr>
                <p:spPr bwMode="auto">
                  <a:xfrm>
                    <a:off x="4532630" y="176846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4" name="直線接點 93"/>
                  <p:cNvCxnSpPr>
                    <a:stCxn id="96" idx="6"/>
                    <a:endCxn id="97" idx="2"/>
                  </p:cNvCxnSpPr>
                  <p:nvPr/>
                </p:nvCxnSpPr>
                <p:spPr bwMode="auto">
                  <a:xfrm flipV="1">
                    <a:off x="4436986" y="1635869"/>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5" name="直線接點 94"/>
                  <p:cNvCxnSpPr>
                    <a:stCxn id="96" idx="6"/>
                    <a:endCxn id="93" idx="2"/>
                  </p:cNvCxnSpPr>
                  <p:nvPr/>
                </p:nvCxnSpPr>
                <p:spPr bwMode="auto">
                  <a:xfrm>
                    <a:off x="4436986" y="1731116"/>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96" name="橢圓 95"/>
                  <p:cNvSpPr/>
                  <p:nvPr/>
                </p:nvSpPr>
                <p:spPr bwMode="auto">
                  <a:xfrm>
                    <a:off x="4368799" y="169702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7" name="橢圓 96"/>
                  <p:cNvSpPr/>
                  <p:nvPr/>
                </p:nvSpPr>
                <p:spPr bwMode="auto">
                  <a:xfrm>
                    <a:off x="4535487" y="160177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8" name="直線接點 97"/>
                  <p:cNvCxnSpPr>
                    <a:stCxn id="79" idx="6"/>
                    <a:endCxn id="73" idx="2"/>
                  </p:cNvCxnSpPr>
                  <p:nvPr/>
                </p:nvCxnSpPr>
                <p:spPr bwMode="auto">
                  <a:xfrm flipV="1">
                    <a:off x="4425873" y="2458199"/>
                    <a:ext cx="100407" cy="7620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grpSp>
          </p:grpSp>
          <p:grpSp>
            <p:nvGrpSpPr>
              <p:cNvPr id="10" name="群組 163"/>
              <p:cNvGrpSpPr/>
              <p:nvPr/>
            </p:nvGrpSpPr>
            <p:grpSpPr>
              <a:xfrm>
                <a:off x="3997186" y="5450537"/>
                <a:ext cx="1071358" cy="1209608"/>
                <a:chOff x="4526280" y="1765924"/>
                <a:chExt cx="1071358" cy="1209608"/>
              </a:xfrm>
            </p:grpSpPr>
            <p:grpSp>
              <p:nvGrpSpPr>
                <p:cNvPr id="11" name="群組 280"/>
                <p:cNvGrpSpPr/>
                <p:nvPr/>
              </p:nvGrpSpPr>
              <p:grpSpPr>
                <a:xfrm>
                  <a:off x="5351650" y="1765924"/>
                  <a:ext cx="245988" cy="1209608"/>
                  <a:chOff x="4357686" y="1601775"/>
                  <a:chExt cx="245988" cy="1209608"/>
                </a:xfrm>
                <a:solidFill>
                  <a:schemeClr val="tx2">
                    <a:lumMod val="60000"/>
                    <a:lumOff val="40000"/>
                  </a:schemeClr>
                </a:solidFill>
              </p:grpSpPr>
              <p:sp>
                <p:nvSpPr>
                  <p:cNvPr id="39" name="橢圓 38"/>
                  <p:cNvSpPr/>
                  <p:nvPr/>
                </p:nvSpPr>
                <p:spPr bwMode="auto">
                  <a:xfrm>
                    <a:off x="4529213" y="258761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0" name="橢圓 39"/>
                  <p:cNvSpPr/>
                  <p:nvPr/>
                </p:nvSpPr>
                <p:spPr bwMode="auto">
                  <a:xfrm>
                    <a:off x="4525962" y="226217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 name="橢圓 40"/>
                  <p:cNvSpPr/>
                  <p:nvPr/>
                </p:nvSpPr>
                <p:spPr bwMode="auto">
                  <a:xfrm>
                    <a:off x="4526280" y="210501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2" name="橢圓 41"/>
                  <p:cNvSpPr/>
                  <p:nvPr/>
                </p:nvSpPr>
                <p:spPr bwMode="auto">
                  <a:xfrm>
                    <a:off x="4526280" y="242410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3" name="直線接點 42"/>
                  <p:cNvCxnSpPr>
                    <a:stCxn id="45" idx="6"/>
                    <a:endCxn id="58" idx="2"/>
                  </p:cNvCxnSpPr>
                  <p:nvPr/>
                </p:nvCxnSpPr>
                <p:spPr bwMode="auto">
                  <a:xfrm flipV="1">
                    <a:off x="4430636" y="1972421"/>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4" name="直線接點 43"/>
                  <p:cNvCxnSpPr>
                    <a:stCxn id="45" idx="6"/>
                    <a:endCxn id="41" idx="2"/>
                  </p:cNvCxnSpPr>
                  <p:nvPr/>
                </p:nvCxnSpPr>
                <p:spPr bwMode="auto">
                  <a:xfrm>
                    <a:off x="4430636" y="2067668"/>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45" name="橢圓 44"/>
                  <p:cNvSpPr/>
                  <p:nvPr/>
                </p:nvSpPr>
                <p:spPr bwMode="auto">
                  <a:xfrm>
                    <a:off x="4362449" y="203357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 name="橢圓 45"/>
                  <p:cNvSpPr/>
                  <p:nvPr/>
                </p:nvSpPr>
                <p:spPr bwMode="auto">
                  <a:xfrm>
                    <a:off x="4357686" y="221455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 name="橢圓 46"/>
                  <p:cNvSpPr/>
                  <p:nvPr/>
                </p:nvSpPr>
                <p:spPr bwMode="auto">
                  <a:xfrm>
                    <a:off x="4357686" y="2357430"/>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8" name="橢圓 47"/>
                  <p:cNvSpPr/>
                  <p:nvPr/>
                </p:nvSpPr>
                <p:spPr bwMode="auto">
                  <a:xfrm>
                    <a:off x="4357686" y="250030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9" name="橢圓 48"/>
                  <p:cNvSpPr/>
                  <p:nvPr/>
                </p:nvSpPr>
                <p:spPr bwMode="auto">
                  <a:xfrm>
                    <a:off x="4357686" y="264318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0" name="直線接點 49"/>
                  <p:cNvCxnSpPr>
                    <a:stCxn id="46" idx="6"/>
                    <a:endCxn id="41" idx="2"/>
                  </p:cNvCxnSpPr>
                  <p:nvPr/>
                </p:nvCxnSpPr>
                <p:spPr bwMode="auto">
                  <a:xfrm flipV="1">
                    <a:off x="4425873" y="2139110"/>
                    <a:ext cx="100407" cy="109538"/>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1" name="直線接點 50"/>
                  <p:cNvCxnSpPr>
                    <a:stCxn id="46" idx="6"/>
                    <a:endCxn id="40" idx="2"/>
                  </p:cNvCxnSpPr>
                  <p:nvPr/>
                </p:nvCxnSpPr>
                <p:spPr bwMode="auto">
                  <a:xfrm>
                    <a:off x="4425873" y="2248648"/>
                    <a:ext cx="100089" cy="4762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2" name="直線接點 51"/>
                  <p:cNvCxnSpPr>
                    <a:stCxn id="47" idx="6"/>
                    <a:endCxn id="40" idx="2"/>
                  </p:cNvCxnSpPr>
                  <p:nvPr/>
                </p:nvCxnSpPr>
                <p:spPr bwMode="auto">
                  <a:xfrm flipV="1">
                    <a:off x="4425873" y="2296273"/>
                    <a:ext cx="100089" cy="9525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3" name="直線接點 52"/>
                  <p:cNvCxnSpPr>
                    <a:stCxn id="47" idx="6"/>
                    <a:endCxn id="42" idx="2"/>
                  </p:cNvCxnSpPr>
                  <p:nvPr/>
                </p:nvCxnSpPr>
                <p:spPr bwMode="auto">
                  <a:xfrm>
                    <a:off x="4425873" y="2391524"/>
                    <a:ext cx="100407" cy="6667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4" name="直線接點 53"/>
                  <p:cNvCxnSpPr>
                    <a:stCxn id="48" idx="6"/>
                    <a:endCxn id="39" idx="2"/>
                  </p:cNvCxnSpPr>
                  <p:nvPr/>
                </p:nvCxnSpPr>
                <p:spPr bwMode="auto">
                  <a:xfrm>
                    <a:off x="4425873" y="2534400"/>
                    <a:ext cx="103340" cy="873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5" name="直線接點 54"/>
                  <p:cNvCxnSpPr>
                    <a:stCxn id="49" idx="6"/>
                    <a:endCxn id="39" idx="2"/>
                  </p:cNvCxnSpPr>
                  <p:nvPr/>
                </p:nvCxnSpPr>
                <p:spPr bwMode="auto">
                  <a:xfrm flipV="1">
                    <a:off x="4425873" y="2621713"/>
                    <a:ext cx="103340" cy="5556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6" name="直線接點 55"/>
                  <p:cNvCxnSpPr>
                    <a:stCxn id="49" idx="6"/>
                    <a:endCxn id="57" idx="2"/>
                  </p:cNvCxnSpPr>
                  <p:nvPr/>
                </p:nvCxnSpPr>
                <p:spPr bwMode="auto">
                  <a:xfrm>
                    <a:off x="4425873" y="2677276"/>
                    <a:ext cx="100407" cy="1000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57" name="橢圓 56"/>
                  <p:cNvSpPr/>
                  <p:nvPr/>
                </p:nvSpPr>
                <p:spPr bwMode="auto">
                  <a:xfrm>
                    <a:off x="4526280" y="274319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8" name="橢圓 57"/>
                  <p:cNvSpPr/>
                  <p:nvPr/>
                </p:nvSpPr>
                <p:spPr bwMode="auto">
                  <a:xfrm>
                    <a:off x="4529137" y="193832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9" name="直線接點 58"/>
                  <p:cNvCxnSpPr>
                    <a:stCxn id="61" idx="6"/>
                  </p:cNvCxnSpPr>
                  <p:nvPr/>
                </p:nvCxnSpPr>
                <p:spPr bwMode="auto">
                  <a:xfrm flipV="1">
                    <a:off x="4433811" y="1804144"/>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60" name="直線接點 59"/>
                  <p:cNvCxnSpPr>
                    <a:stCxn id="61" idx="6"/>
                  </p:cNvCxnSpPr>
                  <p:nvPr/>
                </p:nvCxnSpPr>
                <p:spPr bwMode="auto">
                  <a:xfrm>
                    <a:off x="4433811" y="1899391"/>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61" name="橢圓 60"/>
                  <p:cNvSpPr/>
                  <p:nvPr/>
                </p:nvSpPr>
                <p:spPr bwMode="auto">
                  <a:xfrm>
                    <a:off x="4365624" y="186529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2" name="橢圓 61"/>
                  <p:cNvSpPr/>
                  <p:nvPr/>
                </p:nvSpPr>
                <p:spPr bwMode="auto">
                  <a:xfrm>
                    <a:off x="4532630" y="176846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3" name="直線接點 62"/>
                  <p:cNvCxnSpPr>
                    <a:stCxn id="65" idx="6"/>
                    <a:endCxn id="66" idx="2"/>
                  </p:cNvCxnSpPr>
                  <p:nvPr/>
                </p:nvCxnSpPr>
                <p:spPr bwMode="auto">
                  <a:xfrm flipV="1">
                    <a:off x="4436986" y="1635869"/>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64" name="直線接點 63"/>
                  <p:cNvCxnSpPr>
                    <a:stCxn id="65" idx="6"/>
                    <a:endCxn id="62" idx="2"/>
                  </p:cNvCxnSpPr>
                  <p:nvPr/>
                </p:nvCxnSpPr>
                <p:spPr bwMode="auto">
                  <a:xfrm>
                    <a:off x="4436986" y="1731116"/>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65" name="橢圓 64"/>
                  <p:cNvSpPr/>
                  <p:nvPr/>
                </p:nvSpPr>
                <p:spPr bwMode="auto">
                  <a:xfrm>
                    <a:off x="4368799" y="169702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6" name="橢圓 65"/>
                  <p:cNvSpPr/>
                  <p:nvPr/>
                </p:nvSpPr>
                <p:spPr bwMode="auto">
                  <a:xfrm>
                    <a:off x="4535487" y="160177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7" name="直線接點 66"/>
                  <p:cNvCxnSpPr>
                    <a:stCxn id="48" idx="6"/>
                    <a:endCxn id="42" idx="2"/>
                  </p:cNvCxnSpPr>
                  <p:nvPr/>
                </p:nvCxnSpPr>
                <p:spPr bwMode="auto">
                  <a:xfrm flipV="1">
                    <a:off x="4425873" y="2458199"/>
                    <a:ext cx="100407" cy="7620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grpSp>
            <p:grpSp>
              <p:nvGrpSpPr>
                <p:cNvPr id="12" name="群組 369"/>
                <p:cNvGrpSpPr/>
                <p:nvPr/>
              </p:nvGrpSpPr>
              <p:grpSpPr>
                <a:xfrm>
                  <a:off x="4526280" y="1881492"/>
                  <a:ext cx="715832" cy="665418"/>
                  <a:chOff x="4526280" y="1881492"/>
                  <a:chExt cx="715832" cy="665418"/>
                </a:xfrm>
              </p:grpSpPr>
              <p:sp>
                <p:nvSpPr>
                  <p:cNvPr id="13" name="橢圓 12"/>
                  <p:cNvSpPr/>
                  <p:nvPr/>
                </p:nvSpPr>
                <p:spPr bwMode="auto">
                  <a:xfrm>
                    <a:off x="4526280" y="2104286"/>
                    <a:ext cx="68187" cy="68188"/>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rgbClr val="FF0000"/>
                      </a:solidFill>
                      <a:effectLst/>
                      <a:latin typeface="Arial" charset="0"/>
                    </a:endParaRPr>
                  </a:p>
                </p:txBody>
              </p:sp>
              <p:sp>
                <p:nvSpPr>
                  <p:cNvPr id="14" name="橢圓 13"/>
                  <p:cNvSpPr/>
                  <p:nvPr/>
                </p:nvSpPr>
                <p:spPr bwMode="auto">
                  <a:xfrm>
                    <a:off x="4708113" y="197927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5" name="橢圓 14"/>
                  <p:cNvSpPr/>
                  <p:nvPr/>
                </p:nvSpPr>
                <p:spPr bwMode="auto">
                  <a:xfrm>
                    <a:off x="4708113" y="2125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6" name="橢圓 15"/>
                  <p:cNvSpPr/>
                  <p:nvPr/>
                </p:nvSpPr>
                <p:spPr bwMode="auto">
                  <a:xfrm>
                    <a:off x="4708113" y="2274755"/>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7" name="直線接點 16"/>
                  <p:cNvCxnSpPr>
                    <a:stCxn id="13" idx="6"/>
                    <a:endCxn id="14" idx="2"/>
                  </p:cNvCxnSpPr>
                  <p:nvPr/>
                </p:nvCxnSpPr>
                <p:spPr bwMode="auto">
                  <a:xfrm flipV="1">
                    <a:off x="4594467" y="2013370"/>
                    <a:ext cx="113646" cy="12501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8" name="直線接點 17"/>
                  <p:cNvCxnSpPr>
                    <a:stCxn id="13" idx="6"/>
                    <a:endCxn id="15" idx="2"/>
                  </p:cNvCxnSpPr>
                  <p:nvPr/>
                </p:nvCxnSpPr>
                <p:spPr bwMode="auto">
                  <a:xfrm>
                    <a:off x="4594467" y="2138380"/>
                    <a:ext cx="113646" cy="2089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9" name="直線接點 18"/>
                  <p:cNvCxnSpPr>
                    <a:stCxn id="13" idx="6"/>
                    <a:endCxn id="16" idx="2"/>
                  </p:cNvCxnSpPr>
                  <p:nvPr/>
                </p:nvCxnSpPr>
                <p:spPr bwMode="auto">
                  <a:xfrm>
                    <a:off x="4594467" y="2138380"/>
                    <a:ext cx="113646" cy="17046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20" name="橢圓 19"/>
                  <p:cNvSpPr/>
                  <p:nvPr/>
                </p:nvSpPr>
                <p:spPr bwMode="auto">
                  <a:xfrm>
                    <a:off x="4889947" y="188149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 name="橢圓 20"/>
                  <p:cNvSpPr/>
                  <p:nvPr/>
                </p:nvSpPr>
                <p:spPr bwMode="auto">
                  <a:xfrm>
                    <a:off x="4889947" y="2013861"/>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2" name="橢圓 21"/>
                  <p:cNvSpPr/>
                  <p:nvPr/>
                </p:nvSpPr>
                <p:spPr bwMode="auto">
                  <a:xfrm>
                    <a:off x="4884636" y="2176219"/>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3" name="直線接點 22"/>
                  <p:cNvCxnSpPr>
                    <a:stCxn id="14" idx="6"/>
                    <a:endCxn id="20" idx="2"/>
                  </p:cNvCxnSpPr>
                  <p:nvPr/>
                </p:nvCxnSpPr>
                <p:spPr bwMode="auto">
                  <a:xfrm flipV="1">
                    <a:off x="4776300" y="1915586"/>
                    <a:ext cx="113647" cy="97784"/>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4" name="直線接點 23"/>
                  <p:cNvCxnSpPr>
                    <a:stCxn id="14" idx="6"/>
                    <a:endCxn id="21" idx="1"/>
                  </p:cNvCxnSpPr>
                  <p:nvPr/>
                </p:nvCxnSpPr>
                <p:spPr bwMode="auto">
                  <a:xfrm>
                    <a:off x="4776300" y="2013370"/>
                    <a:ext cx="123633" cy="10477"/>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5" name="直線接點 24"/>
                  <p:cNvCxnSpPr>
                    <a:stCxn id="15" idx="6"/>
                    <a:endCxn id="21" idx="2"/>
                  </p:cNvCxnSpPr>
                  <p:nvPr/>
                </p:nvCxnSpPr>
                <p:spPr bwMode="auto">
                  <a:xfrm flipV="1">
                    <a:off x="4776300" y="2047955"/>
                    <a:ext cx="113647" cy="11131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6" name="直線接點 25"/>
                  <p:cNvCxnSpPr>
                    <a:stCxn id="15" idx="6"/>
                    <a:endCxn id="22" idx="2"/>
                  </p:cNvCxnSpPr>
                  <p:nvPr/>
                </p:nvCxnSpPr>
                <p:spPr bwMode="auto">
                  <a:xfrm>
                    <a:off x="4776300" y="2159271"/>
                    <a:ext cx="108336" cy="5104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7" name="直線接點 26"/>
                  <p:cNvCxnSpPr>
                    <a:stCxn id="16" idx="7"/>
                    <a:endCxn id="22" idx="2"/>
                  </p:cNvCxnSpPr>
                  <p:nvPr/>
                </p:nvCxnSpPr>
                <p:spPr bwMode="auto">
                  <a:xfrm rot="5400000" flipH="1" flipV="1">
                    <a:off x="4788261" y="2188366"/>
                    <a:ext cx="74428" cy="11832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28" name="橢圓 27"/>
                  <p:cNvSpPr/>
                  <p:nvPr/>
                </p:nvSpPr>
                <p:spPr bwMode="auto">
                  <a:xfrm>
                    <a:off x="4884926" y="2312033"/>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9" name="直線接點 28"/>
                  <p:cNvCxnSpPr>
                    <a:stCxn id="16" idx="7"/>
                    <a:endCxn id="28" idx="2"/>
                  </p:cNvCxnSpPr>
                  <p:nvPr/>
                </p:nvCxnSpPr>
                <p:spPr bwMode="auto">
                  <a:xfrm rot="16200000" flipH="1">
                    <a:off x="4794927" y="2256128"/>
                    <a:ext cx="61386" cy="11861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0" name="直線接點 29"/>
                  <p:cNvCxnSpPr/>
                  <p:nvPr/>
                </p:nvCxnSpPr>
                <p:spPr bwMode="auto">
                  <a:xfrm>
                    <a:off x="5027798" y="2279643"/>
                    <a:ext cx="214314" cy="0"/>
                  </a:xfrm>
                  <a:prstGeom prst="line">
                    <a:avLst/>
                  </a:prstGeom>
                  <a:solidFill>
                    <a:schemeClr val="tx2">
                      <a:lumMod val="60000"/>
                      <a:lumOff val="40000"/>
                    </a:schemeClr>
                  </a:solidFill>
                  <a:ln w="19050" cap="flat" cmpd="sng" algn="ctr">
                    <a:solidFill>
                      <a:schemeClr val="tx2">
                        <a:lumMod val="60000"/>
                        <a:lumOff val="40000"/>
                      </a:schemeClr>
                    </a:solidFill>
                    <a:prstDash val="sysDot"/>
                    <a:round/>
                    <a:headEnd type="none" w="med" len="med"/>
                    <a:tailEnd type="none" w="med" len="med"/>
                  </a:ln>
                  <a:effectLst/>
                </p:spPr>
              </p:cxnSp>
              <p:sp>
                <p:nvSpPr>
                  <p:cNvPr id="31" name="橢圓 30"/>
                  <p:cNvSpPr/>
                  <p:nvPr/>
                </p:nvSpPr>
                <p:spPr bwMode="auto">
                  <a:xfrm>
                    <a:off x="4529133" y="2262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2" name="直線接點 31"/>
                  <p:cNvCxnSpPr>
                    <a:stCxn id="31" idx="6"/>
                    <a:endCxn id="15" idx="2"/>
                  </p:cNvCxnSpPr>
                  <p:nvPr/>
                </p:nvCxnSpPr>
                <p:spPr bwMode="auto">
                  <a:xfrm flipV="1">
                    <a:off x="4597320" y="2159271"/>
                    <a:ext cx="110793" cy="137000"/>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3" name="直線接點 32"/>
                  <p:cNvCxnSpPr>
                    <a:stCxn id="31" idx="6"/>
                    <a:endCxn id="16" idx="2"/>
                  </p:cNvCxnSpPr>
                  <p:nvPr/>
                </p:nvCxnSpPr>
                <p:spPr bwMode="auto">
                  <a:xfrm>
                    <a:off x="4597320" y="2296271"/>
                    <a:ext cx="110793" cy="12578"/>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4" name="直線接點 33"/>
                  <p:cNvCxnSpPr>
                    <a:stCxn id="31" idx="6"/>
                    <a:endCxn id="35" idx="2"/>
                  </p:cNvCxnSpPr>
                  <p:nvPr/>
                </p:nvCxnSpPr>
                <p:spPr bwMode="auto">
                  <a:xfrm>
                    <a:off x="4597320" y="2296271"/>
                    <a:ext cx="112793" cy="15240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35" name="橢圓 34"/>
                  <p:cNvSpPr/>
                  <p:nvPr/>
                </p:nvSpPr>
                <p:spPr bwMode="auto">
                  <a:xfrm>
                    <a:off x="4710113" y="241458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6" name="橢圓 35"/>
                  <p:cNvSpPr/>
                  <p:nvPr/>
                </p:nvSpPr>
                <p:spPr bwMode="auto">
                  <a:xfrm>
                    <a:off x="4889673" y="247872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7" name="直線接點 36"/>
                  <p:cNvCxnSpPr>
                    <a:stCxn id="35" idx="6"/>
                    <a:endCxn id="36" idx="2"/>
                  </p:cNvCxnSpPr>
                  <p:nvPr/>
                </p:nvCxnSpPr>
                <p:spPr bwMode="auto">
                  <a:xfrm>
                    <a:off x="4778300" y="2448680"/>
                    <a:ext cx="111373" cy="6413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8" name="直線接點 37"/>
                  <p:cNvCxnSpPr>
                    <a:stCxn id="35" idx="7"/>
                    <a:endCxn id="28" idx="2"/>
                  </p:cNvCxnSpPr>
                  <p:nvPr/>
                </p:nvCxnSpPr>
                <p:spPr bwMode="auto">
                  <a:xfrm rot="5400000" flipH="1" flipV="1">
                    <a:off x="4787398" y="2327044"/>
                    <a:ext cx="78445" cy="116612"/>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grpSp>
          </p:grpSp>
        </p:grpSp>
        <p:cxnSp>
          <p:nvCxnSpPr>
            <p:cNvPr id="7" name="直線接點 6"/>
            <p:cNvCxnSpPr/>
            <p:nvPr/>
          </p:nvCxnSpPr>
          <p:spPr bwMode="auto">
            <a:xfrm rot="16200000" flipH="1">
              <a:off x="5706595" y="1165808"/>
              <a:ext cx="18987" cy="3998368"/>
            </a:xfrm>
            <a:prstGeom prst="line">
              <a:avLst/>
            </a:prstGeom>
            <a:solidFill>
              <a:schemeClr val="accent1"/>
            </a:solidFill>
            <a:ln w="28575" cap="flat" cmpd="sng" algn="ctr">
              <a:solidFill>
                <a:srgbClr val="7030A0"/>
              </a:solidFill>
              <a:prstDash val="solid"/>
              <a:round/>
              <a:headEnd type="none" w="med" len="med"/>
              <a:tailEnd type="none" w="med" len="med"/>
            </a:ln>
            <a:effectLst/>
          </p:spPr>
        </p:cxnSp>
      </p:grpSp>
      <p:sp>
        <p:nvSpPr>
          <p:cNvPr id="117" name="矩形 116"/>
          <p:cNvSpPr/>
          <p:nvPr/>
        </p:nvSpPr>
        <p:spPr bwMode="auto">
          <a:xfrm>
            <a:off x="5000628" y="4143380"/>
            <a:ext cx="214314" cy="92869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18" name="文字方塊 117"/>
          <p:cNvSpPr txBox="1"/>
          <p:nvPr/>
        </p:nvSpPr>
        <p:spPr>
          <a:xfrm>
            <a:off x="5072066" y="3643314"/>
            <a:ext cx="2714644" cy="292388"/>
          </a:xfrm>
          <a:prstGeom prst="rect">
            <a:avLst/>
          </a:prstGeom>
          <a:noFill/>
        </p:spPr>
        <p:txBody>
          <a:bodyPr wrap="square" rtlCol="0">
            <a:spAutoFit/>
          </a:bodyPr>
          <a:lstStyle/>
          <a:p>
            <a:r>
              <a:rPr lang="en-US" altLang="zh-TW" sz="1300" dirty="0" smtClean="0">
                <a:solidFill>
                  <a:srgbClr val="FF0000"/>
                </a:solidFill>
              </a:rPr>
              <a:t>value[][NON],value[][HIT]</a:t>
            </a:r>
            <a:endParaRPr lang="zh-TW" altLang="en-US" sz="1300" dirty="0">
              <a:solidFill>
                <a:srgbClr val="FF0000"/>
              </a:solidFill>
            </a:endParaRPr>
          </a:p>
        </p:txBody>
      </p:sp>
      <p:cxnSp>
        <p:nvCxnSpPr>
          <p:cNvPr id="120" name="直線單箭頭接點 119"/>
          <p:cNvCxnSpPr>
            <a:endCxn id="117" idx="0"/>
          </p:cNvCxnSpPr>
          <p:nvPr/>
        </p:nvCxnSpPr>
        <p:spPr bwMode="auto">
          <a:xfrm rot="10800000" flipV="1">
            <a:off x="5107786" y="3929066"/>
            <a:ext cx="464347" cy="21431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21" name="直線接點 120"/>
          <p:cNvCxnSpPr/>
          <p:nvPr/>
        </p:nvCxnSpPr>
        <p:spPr bwMode="auto">
          <a:xfrm rot="5400000">
            <a:off x="3700230" y="4729398"/>
            <a:ext cx="2143140" cy="0"/>
          </a:xfrm>
          <a:prstGeom prst="line">
            <a:avLst/>
          </a:prstGeom>
          <a:solidFill>
            <a:schemeClr val="accent1"/>
          </a:solidFill>
          <a:ln w="38100" cap="flat" cmpd="sng" algn="ctr">
            <a:solidFill>
              <a:srgbClr val="92D050"/>
            </a:solidFill>
            <a:prstDash val="solid"/>
            <a:round/>
            <a:headEnd type="none" w="med" len="med"/>
            <a:tailEnd type="none" w="med" len="med"/>
          </a:ln>
          <a:effectLst/>
        </p:spPr>
      </p:cxnSp>
      <p:sp>
        <p:nvSpPr>
          <p:cNvPr id="122" name="文字方塊 121"/>
          <p:cNvSpPr txBox="1"/>
          <p:nvPr/>
        </p:nvSpPr>
        <p:spPr>
          <a:xfrm>
            <a:off x="3357554" y="5429264"/>
            <a:ext cx="857256" cy="323165"/>
          </a:xfrm>
          <a:prstGeom prst="rect">
            <a:avLst/>
          </a:prstGeom>
          <a:noFill/>
        </p:spPr>
        <p:txBody>
          <a:bodyPr wrap="square" rtlCol="0">
            <a:spAutoFit/>
          </a:bodyPr>
          <a:lstStyle/>
          <a:p>
            <a:r>
              <a:rPr lang="en-US" altLang="zh-TW" sz="1500" dirty="0" err="1" smtClean="0">
                <a:solidFill>
                  <a:srgbClr val="00B050"/>
                </a:solidFill>
              </a:rPr>
              <a:t>btt</a:t>
            </a:r>
            <a:r>
              <a:rPr lang="en-US" altLang="zh-TW" sz="1500" dirty="0" smtClean="0">
                <a:solidFill>
                  <a:srgbClr val="00B050"/>
                </a:solidFill>
              </a:rPr>
              <a:t>[</a:t>
            </a:r>
            <a:r>
              <a:rPr lang="en-US" altLang="zh-TW" sz="1500" dirty="0" err="1" smtClean="0">
                <a:solidFill>
                  <a:srgbClr val="00B050"/>
                </a:solidFill>
              </a:rPr>
              <a:t>i</a:t>
            </a:r>
            <a:r>
              <a:rPr lang="en-US" altLang="zh-TW" sz="1500" dirty="0" smtClean="0">
                <a:solidFill>
                  <a:srgbClr val="00B050"/>
                </a:solidFill>
              </a:rPr>
              <a:t>]</a:t>
            </a:r>
            <a:endParaRPr lang="zh-TW" altLang="en-US" sz="1500" dirty="0">
              <a:solidFill>
                <a:srgbClr val="00B050"/>
              </a:solidFill>
            </a:endParaRPr>
          </a:p>
        </p:txBody>
      </p:sp>
      <p:sp>
        <p:nvSpPr>
          <p:cNvPr id="123" name="文字方塊 122"/>
          <p:cNvSpPr txBox="1"/>
          <p:nvPr/>
        </p:nvSpPr>
        <p:spPr>
          <a:xfrm>
            <a:off x="5072066" y="5429264"/>
            <a:ext cx="1000132" cy="323165"/>
          </a:xfrm>
          <a:prstGeom prst="rect">
            <a:avLst/>
          </a:prstGeom>
          <a:noFill/>
        </p:spPr>
        <p:txBody>
          <a:bodyPr wrap="square" rtlCol="0">
            <a:spAutoFit/>
          </a:bodyPr>
          <a:lstStyle/>
          <a:p>
            <a:r>
              <a:rPr lang="en-US" altLang="zh-TW" sz="1500" dirty="0" err="1" smtClean="0">
                <a:solidFill>
                  <a:srgbClr val="00B050"/>
                </a:solidFill>
              </a:rPr>
              <a:t>btt</a:t>
            </a:r>
            <a:r>
              <a:rPr lang="en-US" altLang="zh-TW" sz="1500" dirty="0" smtClean="0">
                <a:solidFill>
                  <a:srgbClr val="00B050"/>
                </a:solidFill>
              </a:rPr>
              <a:t>[i+1]</a:t>
            </a:r>
            <a:endParaRPr lang="zh-TW" altLang="en-US" sz="1500" dirty="0">
              <a:solidFill>
                <a:srgbClr val="00B050"/>
              </a:solidFill>
            </a:endParaRPr>
          </a:p>
        </p:txBody>
      </p:sp>
      <p:sp>
        <p:nvSpPr>
          <p:cNvPr id="124" name="矩形 123"/>
          <p:cNvSpPr/>
          <p:nvPr/>
        </p:nvSpPr>
        <p:spPr bwMode="auto">
          <a:xfrm>
            <a:off x="3029392" y="4214818"/>
            <a:ext cx="214314" cy="92869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5" name="文字方塊 124"/>
          <p:cNvSpPr txBox="1"/>
          <p:nvPr/>
        </p:nvSpPr>
        <p:spPr>
          <a:xfrm>
            <a:off x="1214446" y="4534595"/>
            <a:ext cx="2857488" cy="323165"/>
          </a:xfrm>
          <a:prstGeom prst="rect">
            <a:avLst/>
          </a:prstGeom>
          <a:noFill/>
        </p:spPr>
        <p:txBody>
          <a:bodyPr wrap="square" rtlCol="0">
            <a:spAutoFit/>
          </a:bodyPr>
          <a:lstStyle/>
          <a:p>
            <a:r>
              <a:rPr lang="en-US" altLang="zh-TW" sz="1500" dirty="0" smtClean="0">
                <a:solidFill>
                  <a:srgbClr val="FF0000"/>
                </a:solidFill>
              </a:rPr>
              <a:t>Updated value[][]</a:t>
            </a:r>
            <a:endParaRPr lang="zh-TW" altLang="en-US" sz="15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p:cBhvr override="childStyle">
                                        <p:cTn id="6" dur="500" fill="hold"/>
                                        <p:tgtEl>
                                          <p:spTgt spid="3">
                                            <p:txEl>
                                              <p:pRg st="11" end="11"/>
                                            </p:txEl>
                                          </p:spTgt>
                                        </p:tgtEl>
                                        <p:attrNameLst>
                                          <p:attrName>style.color</p:attrName>
                                        </p:attrNameLst>
                                      </p:cBhvr>
                                      <p:to>
                                        <a:srgbClr val="FF0000"/>
                                      </p:to>
                                    </p:animClr>
                                  </p:childTnLst>
                                </p:cTn>
                              </p:par>
                              <p:par>
                                <p:cTn id="7" presetID="10" presetClass="entr" presetSubtype="0" fill="hold" grpId="0" nodeType="withEffect">
                                  <p:stCondLst>
                                    <p:cond delay="0"/>
                                  </p:stCondLst>
                                  <p:childTnLst>
                                    <p:set>
                                      <p:cBhvr>
                                        <p:cTn id="8" dur="1" fill="hold">
                                          <p:stCondLst>
                                            <p:cond delay="0"/>
                                          </p:stCondLst>
                                        </p:cTn>
                                        <p:tgtEl>
                                          <p:spTgt spid="118"/>
                                        </p:tgtEl>
                                        <p:attrNameLst>
                                          <p:attrName>style.visibility</p:attrName>
                                        </p:attrNameLst>
                                      </p:cBhvr>
                                      <p:to>
                                        <p:strVal val="visible"/>
                                      </p:to>
                                    </p:set>
                                    <p:animEffect transition="in" filter="fade">
                                      <p:cBhvr>
                                        <p:cTn id="9" dur="500"/>
                                        <p:tgtEl>
                                          <p:spTgt spid="118"/>
                                        </p:tgtEl>
                                      </p:cBhvr>
                                    </p:animEffect>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fade">
                                      <p:cBhvr>
                                        <p:cTn id="15" dur="500"/>
                                        <p:tgtEl>
                                          <p:spTgt spid="117"/>
                                        </p:tgtEl>
                                      </p:cBhvr>
                                    </p:animEffect>
                                  </p:childTnLst>
                                </p:cTn>
                              </p:par>
                              <p:par>
                                <p:cTn id="16" presetID="10" presetClass="entr" presetSubtype="0" fill="hold" nodeType="withEffect">
                                  <p:stCondLst>
                                    <p:cond delay="0"/>
                                  </p:stCondLst>
                                  <p:childTnLst>
                                    <p:set>
                                      <p:cBhvr>
                                        <p:cTn id="17" dur="1" fill="hold">
                                          <p:stCondLst>
                                            <p:cond delay="0"/>
                                          </p:stCondLst>
                                        </p:cTn>
                                        <p:tgtEl>
                                          <p:spTgt spid="120"/>
                                        </p:tgtEl>
                                        <p:attrNameLst>
                                          <p:attrName>style.visibility</p:attrName>
                                        </p:attrNameLst>
                                      </p:cBhvr>
                                      <p:to>
                                        <p:strVal val="visible"/>
                                      </p:to>
                                    </p:set>
                                    <p:animEffect transition="in" filter="fade">
                                      <p:cBhvr>
                                        <p:cTn id="18" dur="500"/>
                                        <p:tgtEl>
                                          <p:spTgt spid="1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500"/>
                                        <p:tgtEl>
                                          <p:spTgt spid="123"/>
                                        </p:tgtEl>
                                      </p:cBhvr>
                                    </p:animEffect>
                                  </p:childTnLst>
                                </p:cTn>
                              </p:par>
                              <p:par>
                                <p:cTn id="22" presetID="10" presetClass="entr" presetSubtype="0" fill="hold" nodeType="with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500"/>
                                        <p:tgtEl>
                                          <p:spTgt spid="1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fade">
                                      <p:cBhvr>
                                        <p:cTn id="27" dur="500"/>
                                        <p:tgtEl>
                                          <p:spTgt spid="1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fade">
                                      <p:cBhvr>
                                        <p:cTn id="32" dur="500"/>
                                        <p:tgtEl>
                                          <p:spTgt spid="1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fade">
                                      <p:cBhvr>
                                        <p:cTn id="35"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18" grpId="0"/>
      <p:bldP spid="122" grpId="0"/>
      <p:bldP spid="123" grpId="0"/>
      <p:bldP spid="124" grpId="0" animBg="1"/>
      <p:bldP spid="1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srcRect/>
          <a:stretch>
            <a:fillRect/>
          </a:stretch>
        </p:blipFill>
        <p:spPr bwMode="auto">
          <a:xfrm>
            <a:off x="0" y="683064"/>
            <a:ext cx="9037751" cy="5389142"/>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26</a:t>
            </a:fld>
            <a:endParaRPr lang="en-US" altLang="zh-TW"/>
          </a:p>
        </p:txBody>
      </p:sp>
      <p:sp>
        <p:nvSpPr>
          <p:cNvPr id="6" name="矩形 5"/>
          <p:cNvSpPr/>
          <p:nvPr/>
        </p:nvSpPr>
        <p:spPr bwMode="auto">
          <a:xfrm>
            <a:off x="2472402" y="1042518"/>
            <a:ext cx="714380" cy="21431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矩形 6"/>
          <p:cNvSpPr/>
          <p:nvPr/>
        </p:nvSpPr>
        <p:spPr bwMode="auto">
          <a:xfrm>
            <a:off x="6929454" y="1714488"/>
            <a:ext cx="1428760" cy="5000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36" name="矩形 235"/>
          <p:cNvSpPr/>
          <p:nvPr/>
        </p:nvSpPr>
        <p:spPr bwMode="auto">
          <a:xfrm>
            <a:off x="1484520" y="1670946"/>
            <a:ext cx="1643074" cy="21431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37" name="矩形 236"/>
          <p:cNvSpPr/>
          <p:nvPr/>
        </p:nvSpPr>
        <p:spPr bwMode="auto">
          <a:xfrm>
            <a:off x="6900426" y="2513688"/>
            <a:ext cx="1643074" cy="320132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39" name="矩形 238"/>
          <p:cNvSpPr/>
          <p:nvPr/>
        </p:nvSpPr>
        <p:spPr bwMode="auto">
          <a:xfrm>
            <a:off x="7072330" y="1071546"/>
            <a:ext cx="714380" cy="21431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237"/>
                                        </p:tgtEl>
                                        <p:attrNameLst>
                                          <p:attrName>style.visibility</p:attrName>
                                        </p:attrNameLst>
                                      </p:cBhvr>
                                      <p:to>
                                        <p:strVal val="visible"/>
                                      </p:to>
                                    </p:set>
                                    <p:animEffect transition="in" filter="fade">
                                      <p:cBhvr>
                                        <p:cTn id="13" dur="500"/>
                                        <p:tgtEl>
                                          <p:spTgt spid="2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500"/>
                                        <p:tgtEl>
                                          <p:spTgt spid="23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36"/>
                                        </p:tgtEl>
                                      </p:cBhvr>
                                    </p:animEffect>
                                    <p:set>
                                      <p:cBhvr>
                                        <p:cTn id="21" dur="1" fill="hold">
                                          <p:stCondLst>
                                            <p:cond delay="499"/>
                                          </p:stCondLst>
                                        </p:cTn>
                                        <p:tgtEl>
                                          <p:spTgt spid="236"/>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37"/>
                                        </p:tgtEl>
                                      </p:cBhvr>
                                    </p:animEffect>
                                    <p:set>
                                      <p:cBhvr>
                                        <p:cTn id="24" dur="1" fill="hold">
                                          <p:stCondLst>
                                            <p:cond delay="499"/>
                                          </p:stCondLst>
                                        </p:cTn>
                                        <p:tgtEl>
                                          <p:spTgt spid="2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6" grpId="0" animBg="1"/>
      <p:bldP spid="236" grpId="1" animBg="1"/>
      <p:bldP spid="237" grpId="0" animBg="1"/>
      <p:bldP spid="237"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27</a:t>
            </a:fld>
            <a:endParaRPr lang="en-US" altLang="zh-TW"/>
          </a:p>
        </p:txBody>
      </p:sp>
      <p:sp>
        <p:nvSpPr>
          <p:cNvPr id="6" name="文字方塊 5"/>
          <p:cNvSpPr txBox="1"/>
          <p:nvPr/>
        </p:nvSpPr>
        <p:spPr>
          <a:xfrm>
            <a:off x="3929058" y="857232"/>
            <a:ext cx="1643074" cy="369332"/>
          </a:xfrm>
          <a:prstGeom prst="rect">
            <a:avLst/>
          </a:prstGeom>
          <a:noFill/>
        </p:spPr>
        <p:txBody>
          <a:bodyPr wrap="square" rtlCol="0">
            <a:spAutoFit/>
          </a:bodyPr>
          <a:lstStyle/>
          <a:p>
            <a:r>
              <a:rPr lang="en-US" altLang="zh-TW" dirty="0" smtClean="0">
                <a:solidFill>
                  <a:srgbClr val="FF0000"/>
                </a:solidFill>
              </a:rPr>
              <a:t>S[NON][]</a:t>
            </a:r>
            <a:endParaRPr lang="zh-TW" altLang="en-US" dirty="0">
              <a:solidFill>
                <a:srgbClr val="FF0000"/>
              </a:solidFill>
            </a:endParaRPr>
          </a:p>
        </p:txBody>
      </p:sp>
      <p:sp>
        <p:nvSpPr>
          <p:cNvPr id="7" name="文字方塊 6"/>
          <p:cNvSpPr txBox="1"/>
          <p:nvPr/>
        </p:nvSpPr>
        <p:spPr>
          <a:xfrm>
            <a:off x="6500826" y="857232"/>
            <a:ext cx="1643074" cy="369332"/>
          </a:xfrm>
          <a:prstGeom prst="rect">
            <a:avLst/>
          </a:prstGeom>
          <a:noFill/>
        </p:spPr>
        <p:txBody>
          <a:bodyPr wrap="square" rtlCol="0">
            <a:spAutoFit/>
          </a:bodyPr>
          <a:lstStyle/>
          <a:p>
            <a:r>
              <a:rPr lang="en-US" altLang="zh-TW" dirty="0" smtClean="0">
                <a:solidFill>
                  <a:srgbClr val="FF0000"/>
                </a:solidFill>
              </a:rPr>
              <a:t>S[HIT][]</a:t>
            </a:r>
            <a:endParaRPr lang="zh-TW" altLang="en-US" dirty="0">
              <a:solidFill>
                <a:srgbClr val="FF0000"/>
              </a:solidFill>
            </a:endParaRPr>
          </a:p>
        </p:txBody>
      </p:sp>
      <p:pic>
        <p:nvPicPr>
          <p:cNvPr id="11267" name="Picture 3"/>
          <p:cNvPicPr>
            <a:picLocks noChangeAspect="1" noChangeArrowheads="1"/>
          </p:cNvPicPr>
          <p:nvPr/>
        </p:nvPicPr>
        <p:blipFill>
          <a:blip r:embed="rId2" cstate="print"/>
          <a:srcRect/>
          <a:stretch>
            <a:fillRect/>
          </a:stretch>
        </p:blipFill>
        <p:spPr bwMode="auto">
          <a:xfrm>
            <a:off x="285720" y="1214422"/>
            <a:ext cx="8643998" cy="5178386"/>
          </a:xfrm>
          <a:prstGeom prst="rect">
            <a:avLst/>
          </a:prstGeom>
          <a:noFill/>
          <a:ln w="9525">
            <a:noFill/>
            <a:miter lim="800000"/>
            <a:headEnd/>
            <a:tailEnd/>
          </a:ln>
        </p:spPr>
      </p:pic>
      <p:sp>
        <p:nvSpPr>
          <p:cNvPr id="10" name="文字方塊 9"/>
          <p:cNvSpPr txBox="1"/>
          <p:nvPr/>
        </p:nvSpPr>
        <p:spPr>
          <a:xfrm>
            <a:off x="1071538" y="845090"/>
            <a:ext cx="1643074" cy="369332"/>
          </a:xfrm>
          <a:prstGeom prst="rect">
            <a:avLst/>
          </a:prstGeom>
          <a:noFill/>
        </p:spPr>
        <p:txBody>
          <a:bodyPr wrap="square" rtlCol="0">
            <a:spAutoFit/>
          </a:bodyPr>
          <a:lstStyle/>
          <a:p>
            <a:r>
              <a:rPr lang="en-US" altLang="zh-TW" dirty="0" smtClean="0">
                <a:solidFill>
                  <a:srgbClr val="FF0000"/>
                </a:solidFill>
              </a:rPr>
              <a:t>S[NOW][]</a:t>
            </a:r>
            <a:endParaRPr lang="zh-TW" altLang="en-US" dirty="0">
              <a:solidFill>
                <a:srgbClr val="FF0000"/>
              </a:solidFill>
            </a:endParaRPr>
          </a:p>
        </p:txBody>
      </p:sp>
      <p:cxnSp>
        <p:nvCxnSpPr>
          <p:cNvPr id="12" name="直線接點 11"/>
          <p:cNvCxnSpPr/>
          <p:nvPr/>
        </p:nvCxnSpPr>
        <p:spPr bwMode="auto">
          <a:xfrm>
            <a:off x="571472" y="3471410"/>
            <a:ext cx="8072494" cy="0"/>
          </a:xfrm>
          <a:prstGeom prst="line">
            <a:avLst/>
          </a:prstGeom>
          <a:solidFill>
            <a:schemeClr val="accent1"/>
          </a:solidFill>
          <a:ln w="12700" cap="flat" cmpd="sng" algn="ctr">
            <a:solidFill>
              <a:srgbClr val="7030A0"/>
            </a:solidFill>
            <a:prstDash val="solid"/>
            <a:round/>
            <a:headEnd type="none" w="med" len="med"/>
            <a:tailEnd type="none" w="med" len="med"/>
          </a:ln>
          <a:effectLst/>
        </p:spPr>
      </p:cxnSp>
      <p:cxnSp>
        <p:nvCxnSpPr>
          <p:cNvPr id="13" name="直線接點 12"/>
          <p:cNvCxnSpPr/>
          <p:nvPr/>
        </p:nvCxnSpPr>
        <p:spPr bwMode="auto">
          <a:xfrm>
            <a:off x="571472" y="3828600"/>
            <a:ext cx="8072494" cy="0"/>
          </a:xfrm>
          <a:prstGeom prst="line">
            <a:avLst/>
          </a:prstGeom>
          <a:solidFill>
            <a:schemeClr val="accent1"/>
          </a:solidFill>
          <a:ln w="12700" cap="flat" cmpd="sng" algn="ctr">
            <a:solidFill>
              <a:srgbClr val="FFC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1" y="715488"/>
            <a:ext cx="9121870" cy="4433901"/>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28</a:t>
            </a:fld>
            <a:endParaRPr lang="en-US" altLang="zh-TW"/>
          </a:p>
        </p:txBody>
      </p:sp>
      <p:grpSp>
        <p:nvGrpSpPr>
          <p:cNvPr id="123" name="群組 122"/>
          <p:cNvGrpSpPr/>
          <p:nvPr/>
        </p:nvGrpSpPr>
        <p:grpSpPr>
          <a:xfrm>
            <a:off x="5072034" y="3429000"/>
            <a:ext cx="4071966" cy="2428868"/>
            <a:chOff x="2500297" y="3500438"/>
            <a:chExt cx="4071966" cy="2428868"/>
          </a:xfrm>
        </p:grpSpPr>
        <p:sp>
          <p:nvSpPr>
            <p:cNvPr id="7" name="矩形 6"/>
            <p:cNvSpPr/>
            <p:nvPr/>
          </p:nvSpPr>
          <p:spPr bwMode="auto">
            <a:xfrm>
              <a:off x="2500297" y="3500438"/>
              <a:ext cx="4071966" cy="2428868"/>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grpSp>
          <p:nvGrpSpPr>
            <p:cNvPr id="8" name="群組 113"/>
            <p:cNvGrpSpPr/>
            <p:nvPr/>
          </p:nvGrpSpPr>
          <p:grpSpPr>
            <a:xfrm>
              <a:off x="2627546" y="3606042"/>
              <a:ext cx="1786198" cy="1788125"/>
              <a:chOff x="3600896" y="1601775"/>
              <a:chExt cx="1002778" cy="1209608"/>
            </a:xfrm>
          </p:grpSpPr>
          <p:grpSp>
            <p:nvGrpSpPr>
              <p:cNvPr id="67" name="群組 279"/>
              <p:cNvGrpSpPr/>
              <p:nvPr/>
            </p:nvGrpSpPr>
            <p:grpSpPr>
              <a:xfrm>
                <a:off x="3600896" y="1816403"/>
                <a:ext cx="715832" cy="498729"/>
                <a:chOff x="3600896" y="1816403"/>
                <a:chExt cx="715832" cy="498729"/>
              </a:xfrm>
            </p:grpSpPr>
            <p:sp>
              <p:nvSpPr>
                <p:cNvPr id="98" name="橢圓 97"/>
                <p:cNvSpPr/>
                <p:nvPr/>
              </p:nvSpPr>
              <p:spPr bwMode="auto">
                <a:xfrm>
                  <a:off x="3600896" y="20391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9" name="橢圓 98"/>
                <p:cNvSpPr/>
                <p:nvPr/>
              </p:nvSpPr>
              <p:spPr bwMode="auto">
                <a:xfrm>
                  <a:off x="3782729" y="191418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0" name="橢圓 99"/>
                <p:cNvSpPr/>
                <p:nvPr/>
              </p:nvSpPr>
              <p:spPr bwMode="auto">
                <a:xfrm>
                  <a:off x="3782729" y="2060088"/>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1" name="橢圓 100"/>
                <p:cNvSpPr/>
                <p:nvPr/>
              </p:nvSpPr>
              <p:spPr bwMode="auto">
                <a:xfrm>
                  <a:off x="3782729" y="220966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02" name="直線接點 101"/>
                <p:cNvCxnSpPr>
                  <a:stCxn id="98" idx="6"/>
                  <a:endCxn id="99" idx="2"/>
                </p:cNvCxnSpPr>
                <p:nvPr/>
              </p:nvCxnSpPr>
              <p:spPr bwMode="auto">
                <a:xfrm flipV="1">
                  <a:off x="3669083" y="1948281"/>
                  <a:ext cx="113646" cy="12501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03" name="直線接點 102"/>
                <p:cNvCxnSpPr>
                  <a:stCxn id="98" idx="6"/>
                  <a:endCxn id="100" idx="2"/>
                </p:cNvCxnSpPr>
                <p:nvPr/>
              </p:nvCxnSpPr>
              <p:spPr bwMode="auto">
                <a:xfrm>
                  <a:off x="3669083" y="2073291"/>
                  <a:ext cx="113646" cy="2089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04" name="直線接點 103"/>
                <p:cNvCxnSpPr>
                  <a:stCxn id="98" idx="6"/>
                  <a:endCxn id="101" idx="2"/>
                </p:cNvCxnSpPr>
                <p:nvPr/>
              </p:nvCxnSpPr>
              <p:spPr bwMode="auto">
                <a:xfrm>
                  <a:off x="3669083" y="2073291"/>
                  <a:ext cx="113646" cy="170469"/>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sp>
              <p:nvSpPr>
                <p:cNvPr id="105" name="橢圓 104"/>
                <p:cNvSpPr/>
                <p:nvPr/>
              </p:nvSpPr>
              <p:spPr bwMode="auto">
                <a:xfrm>
                  <a:off x="3964563" y="1816403"/>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6" name="橢圓 105"/>
                <p:cNvSpPr/>
                <p:nvPr/>
              </p:nvSpPr>
              <p:spPr bwMode="auto">
                <a:xfrm>
                  <a:off x="3964563" y="194877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7" name="橢圓 106"/>
                <p:cNvSpPr/>
                <p:nvPr/>
              </p:nvSpPr>
              <p:spPr bwMode="auto">
                <a:xfrm>
                  <a:off x="3959252" y="21111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08" name="直線接點 107"/>
                <p:cNvCxnSpPr>
                  <a:stCxn id="99" idx="6"/>
                  <a:endCxn id="105" idx="2"/>
                </p:cNvCxnSpPr>
                <p:nvPr/>
              </p:nvCxnSpPr>
              <p:spPr bwMode="auto">
                <a:xfrm flipV="1">
                  <a:off x="3850916" y="1850497"/>
                  <a:ext cx="113647" cy="97784"/>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09" name="直線接點 108"/>
                <p:cNvCxnSpPr>
                  <a:stCxn id="99" idx="6"/>
                  <a:endCxn id="106" idx="1"/>
                </p:cNvCxnSpPr>
                <p:nvPr/>
              </p:nvCxnSpPr>
              <p:spPr bwMode="auto">
                <a:xfrm>
                  <a:off x="3850916" y="1948281"/>
                  <a:ext cx="123633" cy="10477"/>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0" name="直線接點 109"/>
                <p:cNvCxnSpPr>
                  <a:stCxn id="100" idx="6"/>
                  <a:endCxn id="106" idx="2"/>
                </p:cNvCxnSpPr>
                <p:nvPr/>
              </p:nvCxnSpPr>
              <p:spPr bwMode="auto">
                <a:xfrm flipV="1">
                  <a:off x="3850916" y="1982866"/>
                  <a:ext cx="113647" cy="111316"/>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1" name="直線接點 110"/>
                <p:cNvCxnSpPr>
                  <a:stCxn id="100" idx="6"/>
                  <a:endCxn id="107" idx="2"/>
                </p:cNvCxnSpPr>
                <p:nvPr/>
              </p:nvCxnSpPr>
              <p:spPr bwMode="auto">
                <a:xfrm>
                  <a:off x="3850916" y="2094182"/>
                  <a:ext cx="108336" cy="51042"/>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2" name="直線接點 111"/>
                <p:cNvCxnSpPr>
                  <a:stCxn id="101" idx="7"/>
                  <a:endCxn id="107" idx="2"/>
                </p:cNvCxnSpPr>
                <p:nvPr/>
              </p:nvCxnSpPr>
              <p:spPr bwMode="auto">
                <a:xfrm rot="5400000" flipH="1" flipV="1">
                  <a:off x="3862877" y="2123277"/>
                  <a:ext cx="74428" cy="11832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13" name="橢圓 112"/>
                <p:cNvSpPr/>
                <p:nvPr/>
              </p:nvSpPr>
              <p:spPr bwMode="auto">
                <a:xfrm>
                  <a:off x="3959542" y="224694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14" name="直線接點 113"/>
                <p:cNvCxnSpPr>
                  <a:stCxn id="101" idx="7"/>
                  <a:endCxn id="113" idx="2"/>
                </p:cNvCxnSpPr>
                <p:nvPr/>
              </p:nvCxnSpPr>
              <p:spPr bwMode="auto">
                <a:xfrm rot="16200000" flipH="1">
                  <a:off x="3869543" y="2191039"/>
                  <a:ext cx="61386" cy="11861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15" name="直線接點 114"/>
                <p:cNvCxnSpPr/>
                <p:nvPr/>
              </p:nvCxnSpPr>
              <p:spPr bwMode="auto">
                <a:xfrm>
                  <a:off x="4102414" y="2214554"/>
                  <a:ext cx="214314" cy="0"/>
                </a:xfrm>
                <a:prstGeom prst="line">
                  <a:avLst/>
                </a:prstGeom>
                <a:solidFill>
                  <a:schemeClr val="accent1"/>
                </a:solidFill>
                <a:ln w="19050" cap="flat" cmpd="sng" algn="ctr">
                  <a:solidFill>
                    <a:schemeClr val="tx1">
                      <a:lumMod val="60000"/>
                      <a:lumOff val="40000"/>
                    </a:schemeClr>
                  </a:solidFill>
                  <a:prstDash val="sysDot"/>
                  <a:round/>
                  <a:headEnd type="none" w="med" len="med"/>
                  <a:tailEnd type="none" w="med" len="med"/>
                </a:ln>
                <a:effectLst/>
              </p:spPr>
            </p:cxnSp>
          </p:grpSp>
          <p:grpSp>
            <p:nvGrpSpPr>
              <p:cNvPr id="68" name="群組 280"/>
              <p:cNvGrpSpPr/>
              <p:nvPr/>
            </p:nvGrpSpPr>
            <p:grpSpPr>
              <a:xfrm>
                <a:off x="4357686" y="1601775"/>
                <a:ext cx="245988" cy="1209608"/>
                <a:chOff x="4357686" y="1601775"/>
                <a:chExt cx="245988" cy="1209608"/>
              </a:xfrm>
            </p:grpSpPr>
            <p:sp>
              <p:nvSpPr>
                <p:cNvPr id="69" name="橢圓 68"/>
                <p:cNvSpPr/>
                <p:nvPr/>
              </p:nvSpPr>
              <p:spPr bwMode="auto">
                <a:xfrm>
                  <a:off x="4529213" y="258761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0" name="橢圓 69"/>
                <p:cNvSpPr/>
                <p:nvPr/>
              </p:nvSpPr>
              <p:spPr bwMode="auto">
                <a:xfrm>
                  <a:off x="4525962" y="226217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1" name="橢圓 70"/>
                <p:cNvSpPr/>
                <p:nvPr/>
              </p:nvSpPr>
              <p:spPr bwMode="auto">
                <a:xfrm>
                  <a:off x="4526280" y="210501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2" name="橢圓 71"/>
                <p:cNvSpPr/>
                <p:nvPr/>
              </p:nvSpPr>
              <p:spPr bwMode="auto">
                <a:xfrm>
                  <a:off x="4526280" y="242410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73" name="直線接點 72"/>
                <p:cNvCxnSpPr>
                  <a:stCxn id="75" idx="6"/>
                  <a:endCxn id="88" idx="2"/>
                </p:cNvCxnSpPr>
                <p:nvPr/>
              </p:nvCxnSpPr>
              <p:spPr bwMode="auto">
                <a:xfrm flipV="1">
                  <a:off x="4430636" y="1972421"/>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74" name="直線接點 73"/>
                <p:cNvCxnSpPr>
                  <a:stCxn id="75" idx="6"/>
                  <a:endCxn id="71" idx="2"/>
                </p:cNvCxnSpPr>
                <p:nvPr/>
              </p:nvCxnSpPr>
              <p:spPr bwMode="auto">
                <a:xfrm>
                  <a:off x="4430636" y="2067668"/>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75" name="橢圓 74"/>
                <p:cNvSpPr/>
                <p:nvPr/>
              </p:nvSpPr>
              <p:spPr bwMode="auto">
                <a:xfrm>
                  <a:off x="4362449" y="203357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6" name="橢圓 75"/>
                <p:cNvSpPr/>
                <p:nvPr/>
              </p:nvSpPr>
              <p:spPr bwMode="auto">
                <a:xfrm>
                  <a:off x="4357686" y="221455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7" name="橢圓 76"/>
                <p:cNvSpPr/>
                <p:nvPr/>
              </p:nvSpPr>
              <p:spPr bwMode="auto">
                <a:xfrm>
                  <a:off x="4357686" y="23574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8" name="橢圓 77"/>
                <p:cNvSpPr/>
                <p:nvPr/>
              </p:nvSpPr>
              <p:spPr bwMode="auto">
                <a:xfrm>
                  <a:off x="4357686" y="250030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9" name="橢圓 78"/>
                <p:cNvSpPr/>
                <p:nvPr/>
              </p:nvSpPr>
              <p:spPr bwMode="auto">
                <a:xfrm>
                  <a:off x="4357686" y="264318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80" name="直線接點 79"/>
                <p:cNvCxnSpPr>
                  <a:stCxn id="76" idx="6"/>
                  <a:endCxn id="71" idx="2"/>
                </p:cNvCxnSpPr>
                <p:nvPr/>
              </p:nvCxnSpPr>
              <p:spPr bwMode="auto">
                <a:xfrm flipV="1">
                  <a:off x="4425873" y="2139110"/>
                  <a:ext cx="100407" cy="109538"/>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1" name="直線接點 80"/>
                <p:cNvCxnSpPr>
                  <a:stCxn id="76" idx="6"/>
                  <a:endCxn id="70" idx="2"/>
                </p:cNvCxnSpPr>
                <p:nvPr/>
              </p:nvCxnSpPr>
              <p:spPr bwMode="auto">
                <a:xfrm>
                  <a:off x="4425873" y="2248648"/>
                  <a:ext cx="100089" cy="4762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2" name="直線接點 81"/>
                <p:cNvCxnSpPr>
                  <a:stCxn id="77" idx="6"/>
                  <a:endCxn id="70" idx="2"/>
                </p:cNvCxnSpPr>
                <p:nvPr/>
              </p:nvCxnSpPr>
              <p:spPr bwMode="auto">
                <a:xfrm flipV="1">
                  <a:off x="4425873" y="2296273"/>
                  <a:ext cx="100089" cy="9525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3" name="直線接點 82"/>
                <p:cNvCxnSpPr>
                  <a:stCxn id="77" idx="6"/>
                  <a:endCxn id="72" idx="2"/>
                </p:cNvCxnSpPr>
                <p:nvPr/>
              </p:nvCxnSpPr>
              <p:spPr bwMode="auto">
                <a:xfrm>
                  <a:off x="4425873" y="2391524"/>
                  <a:ext cx="100407" cy="6667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4" name="直線接點 83"/>
                <p:cNvCxnSpPr>
                  <a:stCxn id="78" idx="6"/>
                  <a:endCxn id="69" idx="2"/>
                </p:cNvCxnSpPr>
                <p:nvPr/>
              </p:nvCxnSpPr>
              <p:spPr bwMode="auto">
                <a:xfrm>
                  <a:off x="4425873" y="2534400"/>
                  <a:ext cx="103340" cy="873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5" name="直線接點 84"/>
                <p:cNvCxnSpPr>
                  <a:stCxn id="79" idx="6"/>
                  <a:endCxn id="69" idx="2"/>
                </p:cNvCxnSpPr>
                <p:nvPr/>
              </p:nvCxnSpPr>
              <p:spPr bwMode="auto">
                <a:xfrm flipV="1">
                  <a:off x="4425873" y="2621713"/>
                  <a:ext cx="103340" cy="5556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6" name="直線接點 85"/>
                <p:cNvCxnSpPr>
                  <a:stCxn id="79" idx="6"/>
                  <a:endCxn id="87" idx="2"/>
                </p:cNvCxnSpPr>
                <p:nvPr/>
              </p:nvCxnSpPr>
              <p:spPr bwMode="auto">
                <a:xfrm>
                  <a:off x="4425873" y="2677276"/>
                  <a:ext cx="100407" cy="1000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87" name="橢圓 86"/>
                <p:cNvSpPr/>
                <p:nvPr/>
              </p:nvSpPr>
              <p:spPr bwMode="auto">
                <a:xfrm>
                  <a:off x="4526280" y="274319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8" name="橢圓 87"/>
                <p:cNvSpPr/>
                <p:nvPr/>
              </p:nvSpPr>
              <p:spPr bwMode="auto">
                <a:xfrm>
                  <a:off x="4529137" y="193832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89" name="直線接點 88"/>
                <p:cNvCxnSpPr>
                  <a:stCxn id="91" idx="6"/>
                </p:cNvCxnSpPr>
                <p:nvPr/>
              </p:nvCxnSpPr>
              <p:spPr bwMode="auto">
                <a:xfrm flipV="1">
                  <a:off x="4433811" y="1804144"/>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0" name="直線接點 89"/>
                <p:cNvCxnSpPr>
                  <a:stCxn id="91" idx="6"/>
                </p:cNvCxnSpPr>
                <p:nvPr/>
              </p:nvCxnSpPr>
              <p:spPr bwMode="auto">
                <a:xfrm>
                  <a:off x="4433811" y="1899391"/>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91" name="橢圓 90"/>
                <p:cNvSpPr/>
                <p:nvPr/>
              </p:nvSpPr>
              <p:spPr bwMode="auto">
                <a:xfrm>
                  <a:off x="4365624" y="18652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2" name="橢圓 91"/>
                <p:cNvSpPr/>
                <p:nvPr/>
              </p:nvSpPr>
              <p:spPr bwMode="auto">
                <a:xfrm>
                  <a:off x="4532630" y="176846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3" name="直線接點 92"/>
                <p:cNvCxnSpPr>
                  <a:stCxn id="95" idx="6"/>
                  <a:endCxn id="96" idx="2"/>
                </p:cNvCxnSpPr>
                <p:nvPr/>
              </p:nvCxnSpPr>
              <p:spPr bwMode="auto">
                <a:xfrm flipV="1">
                  <a:off x="4436986" y="1635869"/>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4" name="直線接點 93"/>
                <p:cNvCxnSpPr>
                  <a:stCxn id="95" idx="6"/>
                  <a:endCxn id="92" idx="2"/>
                </p:cNvCxnSpPr>
                <p:nvPr/>
              </p:nvCxnSpPr>
              <p:spPr bwMode="auto">
                <a:xfrm>
                  <a:off x="4436986" y="1731116"/>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95" name="橢圓 94"/>
                <p:cNvSpPr/>
                <p:nvPr/>
              </p:nvSpPr>
              <p:spPr bwMode="auto">
                <a:xfrm>
                  <a:off x="4368799" y="169702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6" name="橢圓 95"/>
                <p:cNvSpPr/>
                <p:nvPr/>
              </p:nvSpPr>
              <p:spPr bwMode="auto">
                <a:xfrm>
                  <a:off x="4535487" y="160177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7" name="直線接點 96"/>
                <p:cNvCxnSpPr>
                  <a:stCxn id="78" idx="6"/>
                  <a:endCxn id="72" idx="2"/>
                </p:cNvCxnSpPr>
                <p:nvPr/>
              </p:nvCxnSpPr>
              <p:spPr bwMode="auto">
                <a:xfrm flipV="1">
                  <a:off x="4425873" y="2458199"/>
                  <a:ext cx="100407" cy="7620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grpSp>
        </p:grpSp>
        <p:grpSp>
          <p:nvGrpSpPr>
            <p:cNvPr id="122" name="群組 121"/>
            <p:cNvGrpSpPr/>
            <p:nvPr/>
          </p:nvGrpSpPr>
          <p:grpSpPr>
            <a:xfrm>
              <a:off x="4275886" y="3630989"/>
              <a:ext cx="1908356" cy="1788125"/>
              <a:chOff x="4275886" y="3630989"/>
              <a:chExt cx="1908356" cy="1788125"/>
            </a:xfrm>
          </p:grpSpPr>
          <p:grpSp>
            <p:nvGrpSpPr>
              <p:cNvPr id="10" name="群組 280"/>
              <p:cNvGrpSpPr/>
              <p:nvPr/>
            </p:nvGrpSpPr>
            <p:grpSpPr>
              <a:xfrm>
                <a:off x="5746076" y="3630989"/>
                <a:ext cx="438166" cy="1788125"/>
                <a:chOff x="4357686" y="1601775"/>
                <a:chExt cx="245988" cy="1209608"/>
              </a:xfrm>
              <a:solidFill>
                <a:schemeClr val="tx2">
                  <a:lumMod val="60000"/>
                  <a:lumOff val="40000"/>
                </a:schemeClr>
              </a:solidFill>
            </p:grpSpPr>
            <p:sp>
              <p:nvSpPr>
                <p:cNvPr id="38" name="橢圓 37"/>
                <p:cNvSpPr/>
                <p:nvPr/>
              </p:nvSpPr>
              <p:spPr bwMode="auto">
                <a:xfrm>
                  <a:off x="4529213" y="258761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 name="橢圓 38"/>
                <p:cNvSpPr/>
                <p:nvPr/>
              </p:nvSpPr>
              <p:spPr bwMode="auto">
                <a:xfrm>
                  <a:off x="4525962" y="226217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0" name="橢圓 39"/>
                <p:cNvSpPr/>
                <p:nvPr/>
              </p:nvSpPr>
              <p:spPr bwMode="auto">
                <a:xfrm>
                  <a:off x="4526280" y="210501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 name="橢圓 40"/>
                <p:cNvSpPr/>
                <p:nvPr/>
              </p:nvSpPr>
              <p:spPr bwMode="auto">
                <a:xfrm>
                  <a:off x="4526280" y="242410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2" name="直線接點 41"/>
                <p:cNvCxnSpPr>
                  <a:stCxn id="44" idx="6"/>
                  <a:endCxn id="57" idx="2"/>
                </p:cNvCxnSpPr>
                <p:nvPr/>
              </p:nvCxnSpPr>
              <p:spPr bwMode="auto">
                <a:xfrm flipV="1">
                  <a:off x="4430636" y="1972421"/>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43" name="直線接點 42"/>
                <p:cNvCxnSpPr>
                  <a:stCxn id="44" idx="6"/>
                  <a:endCxn id="40" idx="2"/>
                </p:cNvCxnSpPr>
                <p:nvPr/>
              </p:nvCxnSpPr>
              <p:spPr bwMode="auto">
                <a:xfrm>
                  <a:off x="4430636" y="2067668"/>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44" name="橢圓 43"/>
                <p:cNvSpPr/>
                <p:nvPr/>
              </p:nvSpPr>
              <p:spPr bwMode="auto">
                <a:xfrm>
                  <a:off x="4362449" y="203357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5" name="橢圓 44"/>
                <p:cNvSpPr/>
                <p:nvPr/>
              </p:nvSpPr>
              <p:spPr bwMode="auto">
                <a:xfrm>
                  <a:off x="4357686" y="221455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 name="橢圓 45"/>
                <p:cNvSpPr/>
                <p:nvPr/>
              </p:nvSpPr>
              <p:spPr bwMode="auto">
                <a:xfrm>
                  <a:off x="4357686" y="2357430"/>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 name="橢圓 46"/>
                <p:cNvSpPr/>
                <p:nvPr/>
              </p:nvSpPr>
              <p:spPr bwMode="auto">
                <a:xfrm>
                  <a:off x="4357686" y="250030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8" name="橢圓 47"/>
                <p:cNvSpPr/>
                <p:nvPr/>
              </p:nvSpPr>
              <p:spPr bwMode="auto">
                <a:xfrm>
                  <a:off x="4357686" y="264318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9" name="直線接點 48"/>
                <p:cNvCxnSpPr>
                  <a:stCxn id="45" idx="6"/>
                  <a:endCxn id="40" idx="2"/>
                </p:cNvCxnSpPr>
                <p:nvPr/>
              </p:nvCxnSpPr>
              <p:spPr bwMode="auto">
                <a:xfrm flipV="1">
                  <a:off x="4425873" y="2139110"/>
                  <a:ext cx="100407" cy="109538"/>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0" name="直線接點 49"/>
                <p:cNvCxnSpPr>
                  <a:stCxn id="45" idx="6"/>
                  <a:endCxn id="39" idx="2"/>
                </p:cNvCxnSpPr>
                <p:nvPr/>
              </p:nvCxnSpPr>
              <p:spPr bwMode="auto">
                <a:xfrm>
                  <a:off x="4425873" y="2248648"/>
                  <a:ext cx="100089" cy="4762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1" name="直線接點 50"/>
                <p:cNvCxnSpPr>
                  <a:stCxn id="46" idx="6"/>
                  <a:endCxn id="39" idx="2"/>
                </p:cNvCxnSpPr>
                <p:nvPr/>
              </p:nvCxnSpPr>
              <p:spPr bwMode="auto">
                <a:xfrm flipV="1">
                  <a:off x="4425873" y="2296273"/>
                  <a:ext cx="100089" cy="9525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2" name="直線接點 51"/>
                <p:cNvCxnSpPr>
                  <a:stCxn id="46" idx="6"/>
                  <a:endCxn id="41" idx="2"/>
                </p:cNvCxnSpPr>
                <p:nvPr/>
              </p:nvCxnSpPr>
              <p:spPr bwMode="auto">
                <a:xfrm>
                  <a:off x="4425873" y="2391524"/>
                  <a:ext cx="100407" cy="6667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3" name="直線接點 52"/>
                <p:cNvCxnSpPr>
                  <a:stCxn id="47" idx="6"/>
                  <a:endCxn id="38" idx="2"/>
                </p:cNvCxnSpPr>
                <p:nvPr/>
              </p:nvCxnSpPr>
              <p:spPr bwMode="auto">
                <a:xfrm>
                  <a:off x="4425873" y="2534400"/>
                  <a:ext cx="103340" cy="873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4" name="直線接點 53"/>
                <p:cNvCxnSpPr>
                  <a:stCxn id="48" idx="6"/>
                  <a:endCxn id="38" idx="2"/>
                </p:cNvCxnSpPr>
                <p:nvPr/>
              </p:nvCxnSpPr>
              <p:spPr bwMode="auto">
                <a:xfrm flipV="1">
                  <a:off x="4425873" y="2621713"/>
                  <a:ext cx="103340" cy="5556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5" name="直線接點 54"/>
                <p:cNvCxnSpPr>
                  <a:stCxn id="48" idx="6"/>
                  <a:endCxn id="56" idx="2"/>
                </p:cNvCxnSpPr>
                <p:nvPr/>
              </p:nvCxnSpPr>
              <p:spPr bwMode="auto">
                <a:xfrm>
                  <a:off x="4425873" y="2677276"/>
                  <a:ext cx="100407" cy="1000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56" name="橢圓 55"/>
                <p:cNvSpPr/>
                <p:nvPr/>
              </p:nvSpPr>
              <p:spPr bwMode="auto">
                <a:xfrm>
                  <a:off x="4526280" y="274319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7" name="橢圓 56"/>
                <p:cNvSpPr/>
                <p:nvPr/>
              </p:nvSpPr>
              <p:spPr bwMode="auto">
                <a:xfrm>
                  <a:off x="4529137" y="193832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8" name="直線接點 57"/>
                <p:cNvCxnSpPr>
                  <a:stCxn id="60" idx="6"/>
                </p:cNvCxnSpPr>
                <p:nvPr/>
              </p:nvCxnSpPr>
              <p:spPr bwMode="auto">
                <a:xfrm flipV="1">
                  <a:off x="4433811" y="1804144"/>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59" name="直線接點 58"/>
                <p:cNvCxnSpPr>
                  <a:stCxn id="60" idx="6"/>
                </p:cNvCxnSpPr>
                <p:nvPr/>
              </p:nvCxnSpPr>
              <p:spPr bwMode="auto">
                <a:xfrm>
                  <a:off x="4433811" y="1899391"/>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60" name="橢圓 59"/>
                <p:cNvSpPr/>
                <p:nvPr/>
              </p:nvSpPr>
              <p:spPr bwMode="auto">
                <a:xfrm>
                  <a:off x="4365624" y="186529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1" name="橢圓 60"/>
                <p:cNvSpPr/>
                <p:nvPr/>
              </p:nvSpPr>
              <p:spPr bwMode="auto">
                <a:xfrm>
                  <a:off x="4532630" y="176846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2" name="直線接點 61"/>
                <p:cNvCxnSpPr>
                  <a:stCxn id="64" idx="6"/>
                  <a:endCxn id="65" idx="2"/>
                </p:cNvCxnSpPr>
                <p:nvPr/>
              </p:nvCxnSpPr>
              <p:spPr bwMode="auto">
                <a:xfrm flipV="1">
                  <a:off x="4436986" y="1635869"/>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63" name="直線接點 62"/>
                <p:cNvCxnSpPr>
                  <a:stCxn id="64" idx="6"/>
                  <a:endCxn id="61" idx="2"/>
                </p:cNvCxnSpPr>
                <p:nvPr/>
              </p:nvCxnSpPr>
              <p:spPr bwMode="auto">
                <a:xfrm>
                  <a:off x="4436986" y="1731116"/>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64" name="橢圓 63"/>
                <p:cNvSpPr/>
                <p:nvPr/>
              </p:nvSpPr>
              <p:spPr bwMode="auto">
                <a:xfrm>
                  <a:off x="4368799" y="169702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5" name="橢圓 64"/>
                <p:cNvSpPr/>
                <p:nvPr/>
              </p:nvSpPr>
              <p:spPr bwMode="auto">
                <a:xfrm>
                  <a:off x="4535487" y="160177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66" name="直線接點 65"/>
                <p:cNvCxnSpPr>
                  <a:stCxn id="47" idx="6"/>
                  <a:endCxn id="41" idx="2"/>
                </p:cNvCxnSpPr>
                <p:nvPr/>
              </p:nvCxnSpPr>
              <p:spPr bwMode="auto">
                <a:xfrm flipV="1">
                  <a:off x="4425873" y="2458199"/>
                  <a:ext cx="100407" cy="7620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grpSp>
          <p:grpSp>
            <p:nvGrpSpPr>
              <p:cNvPr id="11" name="群組 369"/>
              <p:cNvGrpSpPr/>
              <p:nvPr/>
            </p:nvGrpSpPr>
            <p:grpSpPr>
              <a:xfrm>
                <a:off x="4275886" y="4019539"/>
                <a:ext cx="1275075" cy="983666"/>
                <a:chOff x="4526280" y="1881492"/>
                <a:chExt cx="715832" cy="665418"/>
              </a:xfrm>
            </p:grpSpPr>
            <p:sp>
              <p:nvSpPr>
                <p:cNvPr id="12" name="橢圓 11"/>
                <p:cNvSpPr/>
                <p:nvPr/>
              </p:nvSpPr>
              <p:spPr bwMode="auto">
                <a:xfrm>
                  <a:off x="4526280" y="2104286"/>
                  <a:ext cx="68187" cy="68188"/>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dirty="0" smtClean="0">
                    <a:ln>
                      <a:noFill/>
                    </a:ln>
                    <a:solidFill>
                      <a:srgbClr val="FF0000"/>
                    </a:solidFill>
                    <a:effectLst/>
                    <a:latin typeface="Arial" charset="0"/>
                  </a:endParaRPr>
                </a:p>
              </p:txBody>
            </p:sp>
            <p:sp>
              <p:nvSpPr>
                <p:cNvPr id="13" name="橢圓 12"/>
                <p:cNvSpPr/>
                <p:nvPr/>
              </p:nvSpPr>
              <p:spPr bwMode="auto">
                <a:xfrm>
                  <a:off x="4708113" y="197927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 name="橢圓 13"/>
                <p:cNvSpPr/>
                <p:nvPr/>
              </p:nvSpPr>
              <p:spPr bwMode="auto">
                <a:xfrm>
                  <a:off x="4708113" y="2125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5" name="橢圓 14"/>
                <p:cNvSpPr/>
                <p:nvPr/>
              </p:nvSpPr>
              <p:spPr bwMode="auto">
                <a:xfrm>
                  <a:off x="4708113" y="2274755"/>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6" name="直線接點 15"/>
                <p:cNvCxnSpPr>
                  <a:stCxn id="12" idx="6"/>
                  <a:endCxn id="13" idx="2"/>
                </p:cNvCxnSpPr>
                <p:nvPr/>
              </p:nvCxnSpPr>
              <p:spPr bwMode="auto">
                <a:xfrm flipV="1">
                  <a:off x="4594467" y="2013370"/>
                  <a:ext cx="113646" cy="12501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7" name="直線接點 16"/>
                <p:cNvCxnSpPr>
                  <a:stCxn id="12" idx="6"/>
                  <a:endCxn id="14" idx="2"/>
                </p:cNvCxnSpPr>
                <p:nvPr/>
              </p:nvCxnSpPr>
              <p:spPr bwMode="auto">
                <a:xfrm>
                  <a:off x="4594467" y="2138380"/>
                  <a:ext cx="113646" cy="2089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18" name="直線接點 17"/>
                <p:cNvCxnSpPr>
                  <a:stCxn id="12" idx="6"/>
                  <a:endCxn id="15" idx="2"/>
                </p:cNvCxnSpPr>
                <p:nvPr/>
              </p:nvCxnSpPr>
              <p:spPr bwMode="auto">
                <a:xfrm>
                  <a:off x="4594467" y="2138380"/>
                  <a:ext cx="113646" cy="17046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19" name="橢圓 18"/>
                <p:cNvSpPr/>
                <p:nvPr/>
              </p:nvSpPr>
              <p:spPr bwMode="auto">
                <a:xfrm>
                  <a:off x="4889947" y="188149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0" name="橢圓 19"/>
                <p:cNvSpPr/>
                <p:nvPr/>
              </p:nvSpPr>
              <p:spPr bwMode="auto">
                <a:xfrm>
                  <a:off x="4889947" y="2013861"/>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 name="橢圓 20"/>
                <p:cNvSpPr/>
                <p:nvPr/>
              </p:nvSpPr>
              <p:spPr bwMode="auto">
                <a:xfrm>
                  <a:off x="4884636" y="2176219"/>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2" name="直線接點 21"/>
                <p:cNvCxnSpPr>
                  <a:stCxn id="13" idx="6"/>
                  <a:endCxn id="19" idx="2"/>
                </p:cNvCxnSpPr>
                <p:nvPr/>
              </p:nvCxnSpPr>
              <p:spPr bwMode="auto">
                <a:xfrm flipV="1">
                  <a:off x="4776300" y="1915586"/>
                  <a:ext cx="113647" cy="97784"/>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3" name="直線接點 22"/>
                <p:cNvCxnSpPr>
                  <a:stCxn id="13" idx="6"/>
                  <a:endCxn id="20" idx="1"/>
                </p:cNvCxnSpPr>
                <p:nvPr/>
              </p:nvCxnSpPr>
              <p:spPr bwMode="auto">
                <a:xfrm>
                  <a:off x="4776300" y="2013370"/>
                  <a:ext cx="123633" cy="10477"/>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4" name="直線接點 23"/>
                <p:cNvCxnSpPr>
                  <a:stCxn id="14" idx="6"/>
                  <a:endCxn id="20" idx="2"/>
                </p:cNvCxnSpPr>
                <p:nvPr/>
              </p:nvCxnSpPr>
              <p:spPr bwMode="auto">
                <a:xfrm flipV="1">
                  <a:off x="4776300" y="2047955"/>
                  <a:ext cx="113647" cy="11131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5" name="直線接點 24"/>
                <p:cNvCxnSpPr>
                  <a:stCxn id="14" idx="6"/>
                  <a:endCxn id="21" idx="2"/>
                </p:cNvCxnSpPr>
                <p:nvPr/>
              </p:nvCxnSpPr>
              <p:spPr bwMode="auto">
                <a:xfrm>
                  <a:off x="4776300" y="2159271"/>
                  <a:ext cx="108336" cy="5104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6" name="直線接點 25"/>
                <p:cNvCxnSpPr>
                  <a:stCxn id="15" idx="7"/>
                  <a:endCxn id="21" idx="2"/>
                </p:cNvCxnSpPr>
                <p:nvPr/>
              </p:nvCxnSpPr>
              <p:spPr bwMode="auto">
                <a:xfrm rot="5400000" flipH="1" flipV="1">
                  <a:off x="4788261" y="2188366"/>
                  <a:ext cx="74428" cy="11832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27" name="橢圓 26"/>
                <p:cNvSpPr/>
                <p:nvPr/>
              </p:nvSpPr>
              <p:spPr bwMode="auto">
                <a:xfrm>
                  <a:off x="4884926" y="2312033"/>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8" name="直線接點 27"/>
                <p:cNvCxnSpPr>
                  <a:stCxn id="15" idx="7"/>
                  <a:endCxn id="27" idx="2"/>
                </p:cNvCxnSpPr>
                <p:nvPr/>
              </p:nvCxnSpPr>
              <p:spPr bwMode="auto">
                <a:xfrm rot="16200000" flipH="1">
                  <a:off x="4794927" y="2256128"/>
                  <a:ext cx="61386" cy="11861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29" name="直線接點 28"/>
                <p:cNvCxnSpPr/>
                <p:nvPr/>
              </p:nvCxnSpPr>
              <p:spPr bwMode="auto">
                <a:xfrm>
                  <a:off x="5027798" y="2279643"/>
                  <a:ext cx="214314" cy="0"/>
                </a:xfrm>
                <a:prstGeom prst="line">
                  <a:avLst/>
                </a:prstGeom>
                <a:solidFill>
                  <a:schemeClr val="tx2">
                    <a:lumMod val="60000"/>
                    <a:lumOff val="40000"/>
                  </a:schemeClr>
                </a:solidFill>
                <a:ln w="19050" cap="flat" cmpd="sng" algn="ctr">
                  <a:solidFill>
                    <a:schemeClr val="tx2">
                      <a:lumMod val="60000"/>
                      <a:lumOff val="40000"/>
                    </a:schemeClr>
                  </a:solidFill>
                  <a:prstDash val="sysDot"/>
                  <a:round/>
                  <a:headEnd type="none" w="med" len="med"/>
                  <a:tailEnd type="none" w="med" len="med"/>
                </a:ln>
                <a:effectLst/>
              </p:spPr>
            </p:cxnSp>
            <p:sp>
              <p:nvSpPr>
                <p:cNvPr id="30" name="橢圓 29"/>
                <p:cNvSpPr/>
                <p:nvPr/>
              </p:nvSpPr>
              <p:spPr bwMode="auto">
                <a:xfrm>
                  <a:off x="4529133" y="2262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1" name="直線接點 30"/>
                <p:cNvCxnSpPr>
                  <a:stCxn id="30" idx="6"/>
                  <a:endCxn id="14" idx="2"/>
                </p:cNvCxnSpPr>
                <p:nvPr/>
              </p:nvCxnSpPr>
              <p:spPr bwMode="auto">
                <a:xfrm flipV="1">
                  <a:off x="4597320" y="2159271"/>
                  <a:ext cx="110793" cy="137000"/>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2" name="直線接點 31"/>
                <p:cNvCxnSpPr>
                  <a:stCxn id="30" idx="6"/>
                  <a:endCxn id="15" idx="2"/>
                </p:cNvCxnSpPr>
                <p:nvPr/>
              </p:nvCxnSpPr>
              <p:spPr bwMode="auto">
                <a:xfrm>
                  <a:off x="4597320" y="2296271"/>
                  <a:ext cx="110793" cy="12578"/>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3" name="直線接點 32"/>
                <p:cNvCxnSpPr>
                  <a:stCxn id="30" idx="6"/>
                  <a:endCxn id="34" idx="2"/>
                </p:cNvCxnSpPr>
                <p:nvPr/>
              </p:nvCxnSpPr>
              <p:spPr bwMode="auto">
                <a:xfrm>
                  <a:off x="4597320" y="2296271"/>
                  <a:ext cx="112793" cy="15240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34" name="橢圓 33"/>
                <p:cNvSpPr/>
                <p:nvPr/>
              </p:nvSpPr>
              <p:spPr bwMode="auto">
                <a:xfrm>
                  <a:off x="4710113" y="241458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5" name="橢圓 34"/>
                <p:cNvSpPr/>
                <p:nvPr/>
              </p:nvSpPr>
              <p:spPr bwMode="auto">
                <a:xfrm>
                  <a:off x="4889673" y="247872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6" name="直線接點 35"/>
                <p:cNvCxnSpPr>
                  <a:stCxn id="34" idx="6"/>
                  <a:endCxn id="35" idx="2"/>
                </p:cNvCxnSpPr>
                <p:nvPr/>
              </p:nvCxnSpPr>
              <p:spPr bwMode="auto">
                <a:xfrm>
                  <a:off x="4778300" y="2448680"/>
                  <a:ext cx="111373" cy="6413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7" name="直線接點 36"/>
                <p:cNvCxnSpPr>
                  <a:stCxn id="34" idx="7"/>
                  <a:endCxn id="27" idx="2"/>
                </p:cNvCxnSpPr>
                <p:nvPr/>
              </p:nvCxnSpPr>
              <p:spPr bwMode="auto">
                <a:xfrm rot="5400000" flipH="1" flipV="1">
                  <a:off x="4787398" y="2327044"/>
                  <a:ext cx="78445" cy="116612"/>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grpSp>
        </p:grpSp>
      </p:grpSp>
      <p:cxnSp>
        <p:nvCxnSpPr>
          <p:cNvPr id="116" name="直線接點 115"/>
          <p:cNvCxnSpPr/>
          <p:nvPr/>
        </p:nvCxnSpPr>
        <p:spPr bwMode="auto">
          <a:xfrm rot="16200000" flipH="1">
            <a:off x="7206761" y="2094502"/>
            <a:ext cx="18987" cy="3998368"/>
          </a:xfrm>
          <a:prstGeom prst="line">
            <a:avLst/>
          </a:prstGeom>
          <a:solidFill>
            <a:schemeClr val="accent1"/>
          </a:solidFill>
          <a:ln w="28575" cap="flat" cmpd="sng" algn="ctr">
            <a:solidFill>
              <a:srgbClr val="7030A0"/>
            </a:solidFill>
            <a:prstDash val="solid"/>
            <a:round/>
            <a:headEnd type="none" w="med" len="med"/>
            <a:tailEnd type="none" w="med" len="med"/>
          </a:ln>
          <a:effectLst/>
        </p:spPr>
      </p:cxnSp>
      <p:cxnSp>
        <p:nvCxnSpPr>
          <p:cNvPr id="117" name="直線接點 116"/>
          <p:cNvCxnSpPr/>
          <p:nvPr/>
        </p:nvCxnSpPr>
        <p:spPr bwMode="auto">
          <a:xfrm rot="16200000" flipH="1">
            <a:off x="7206761" y="2563330"/>
            <a:ext cx="18987" cy="3998368"/>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118" name="文字方塊 117"/>
          <p:cNvSpPr txBox="1"/>
          <p:nvPr/>
        </p:nvSpPr>
        <p:spPr>
          <a:xfrm>
            <a:off x="6912645" y="4901302"/>
            <a:ext cx="1428760" cy="323165"/>
          </a:xfrm>
          <a:prstGeom prst="rect">
            <a:avLst/>
          </a:prstGeom>
          <a:noFill/>
        </p:spPr>
        <p:txBody>
          <a:bodyPr wrap="square" rtlCol="0">
            <a:spAutoFit/>
          </a:bodyPr>
          <a:lstStyle/>
          <a:p>
            <a:r>
              <a:rPr lang="en-US" altLang="zh-TW" sz="1500" dirty="0" smtClean="0">
                <a:solidFill>
                  <a:srgbClr val="FF0000"/>
                </a:solidFill>
              </a:rPr>
              <a:t>M,m-1,…,</a:t>
            </a:r>
            <a:endParaRPr lang="zh-TW" altLang="en-US" sz="1500" dirty="0">
              <a:solidFill>
                <a:srgbClr val="FF0000"/>
              </a:solidFill>
            </a:endParaRPr>
          </a:p>
        </p:txBody>
      </p:sp>
      <p:sp>
        <p:nvSpPr>
          <p:cNvPr id="119" name="文字方塊 118"/>
          <p:cNvSpPr txBox="1"/>
          <p:nvPr/>
        </p:nvSpPr>
        <p:spPr>
          <a:xfrm>
            <a:off x="8041139" y="5572140"/>
            <a:ext cx="1317176" cy="338554"/>
          </a:xfrm>
          <a:prstGeom prst="rect">
            <a:avLst/>
          </a:prstGeom>
          <a:noFill/>
        </p:spPr>
        <p:txBody>
          <a:bodyPr wrap="square" rtlCol="0">
            <a:spAutoFit/>
          </a:bodyPr>
          <a:lstStyle/>
          <a:p>
            <a:r>
              <a:rPr lang="en-US" altLang="zh-TW" sz="1600" dirty="0" smtClean="0">
                <a:solidFill>
                  <a:srgbClr val="FF0000"/>
                </a:solidFill>
              </a:rPr>
              <a:t>2   1   (</a:t>
            </a:r>
            <a:r>
              <a:rPr lang="en-US" altLang="zh-TW" sz="1600" dirty="0" err="1" smtClean="0">
                <a:solidFill>
                  <a:srgbClr val="FF0000"/>
                </a:solidFill>
              </a:rPr>
              <a:t>i</a:t>
            </a:r>
            <a:r>
              <a:rPr lang="en-US" altLang="zh-TW" sz="1600" dirty="0" smtClean="0">
                <a:solidFill>
                  <a:srgbClr val="FF0000"/>
                </a:solidFill>
              </a:rPr>
              <a:t>)</a:t>
            </a:r>
            <a:endParaRPr lang="zh-TW" altLang="en-US" sz="1600" dirty="0">
              <a:solidFill>
                <a:srgbClr val="FF0000"/>
              </a:solidFill>
            </a:endParaRPr>
          </a:p>
        </p:txBody>
      </p:sp>
      <p:sp>
        <p:nvSpPr>
          <p:cNvPr id="120" name="矩形 119"/>
          <p:cNvSpPr/>
          <p:nvPr/>
        </p:nvSpPr>
        <p:spPr bwMode="auto">
          <a:xfrm>
            <a:off x="1285852" y="1156366"/>
            <a:ext cx="5643602" cy="42862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1" name="弧形箭號 (下彎) 120"/>
          <p:cNvSpPr/>
          <p:nvPr/>
        </p:nvSpPr>
        <p:spPr bwMode="auto">
          <a:xfrm flipH="1">
            <a:off x="8358183" y="3311756"/>
            <a:ext cx="357190" cy="214314"/>
          </a:xfrm>
          <a:prstGeom prst="curved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4" name="矩形 123"/>
          <p:cNvSpPr/>
          <p:nvPr/>
        </p:nvSpPr>
        <p:spPr bwMode="auto">
          <a:xfrm>
            <a:off x="1500166" y="3500438"/>
            <a:ext cx="3500462" cy="121444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5" name="矩形 124"/>
          <p:cNvSpPr/>
          <p:nvPr/>
        </p:nvSpPr>
        <p:spPr bwMode="auto">
          <a:xfrm>
            <a:off x="1285852" y="1500174"/>
            <a:ext cx="4714908" cy="192882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6" name="矩形 125"/>
          <p:cNvSpPr/>
          <p:nvPr/>
        </p:nvSpPr>
        <p:spPr bwMode="auto">
          <a:xfrm>
            <a:off x="7358082" y="3500438"/>
            <a:ext cx="1428760" cy="192882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7" name="矩形 126"/>
          <p:cNvSpPr/>
          <p:nvPr/>
        </p:nvSpPr>
        <p:spPr bwMode="auto">
          <a:xfrm>
            <a:off x="6858016" y="3929066"/>
            <a:ext cx="500066" cy="100013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29" name="直線單箭頭接點 128"/>
          <p:cNvCxnSpPr/>
          <p:nvPr/>
        </p:nvCxnSpPr>
        <p:spPr bwMode="auto">
          <a:xfrm>
            <a:off x="6072198" y="2285992"/>
            <a:ext cx="785818" cy="1588"/>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30" name="矩形 129"/>
          <p:cNvSpPr/>
          <p:nvPr/>
        </p:nvSpPr>
        <p:spPr bwMode="auto">
          <a:xfrm>
            <a:off x="7215206" y="1570480"/>
            <a:ext cx="1357322" cy="135732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2" name="矩形 131"/>
          <p:cNvSpPr/>
          <p:nvPr/>
        </p:nvSpPr>
        <p:spPr bwMode="auto">
          <a:xfrm>
            <a:off x="1214414" y="714356"/>
            <a:ext cx="1357322" cy="21431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8"/>
                                        </p:tgtEl>
                                        <p:attrNameLst>
                                          <p:attrName>style.visibility</p:attrName>
                                        </p:attrNameLst>
                                      </p:cBhvr>
                                      <p:to>
                                        <p:strVal val="visible"/>
                                      </p:to>
                                    </p:set>
                                    <p:animEffect transition="in" filter="fade">
                                      <p:cBhvr>
                                        <p:cTn id="10" dur="500"/>
                                        <p:tgtEl>
                                          <p:spTgt spid="1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9"/>
                                        </p:tgtEl>
                                        <p:attrNameLst>
                                          <p:attrName>style.visibility</p:attrName>
                                        </p:attrNameLst>
                                      </p:cBhvr>
                                      <p:to>
                                        <p:strVal val="visible"/>
                                      </p:to>
                                    </p:set>
                                    <p:animEffect transition="in" filter="fade">
                                      <p:cBhvr>
                                        <p:cTn id="13" dur="500"/>
                                        <p:tgtEl>
                                          <p:spTgt spid="119"/>
                                        </p:tgtEl>
                                      </p:cBhvr>
                                    </p:animEffect>
                                  </p:childTnLst>
                                </p:cTn>
                              </p:par>
                              <p:par>
                                <p:cTn id="14" presetID="10" presetClass="entr" presetSubtype="0" fill="hold" nodeType="with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fade">
                                      <p:cBhvr>
                                        <p:cTn id="16" dur="500"/>
                                        <p:tgtEl>
                                          <p:spTgt spid="116"/>
                                        </p:tgtEl>
                                      </p:cBhvr>
                                    </p:animEffect>
                                  </p:childTnLst>
                                </p:cTn>
                              </p:par>
                              <p:par>
                                <p:cTn id="17" presetID="10" presetClass="entr" presetSubtype="0" fill="hold"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500"/>
                                        <p:tgtEl>
                                          <p:spTgt spid="1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500"/>
                                        <p:tgtEl>
                                          <p:spTgt spid="1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20"/>
                                        </p:tgtEl>
                                      </p:cBhvr>
                                    </p:animEffect>
                                    <p:set>
                                      <p:cBhvr>
                                        <p:cTn id="32" dur="1" fill="hold">
                                          <p:stCondLst>
                                            <p:cond delay="499"/>
                                          </p:stCondLst>
                                        </p:cTn>
                                        <p:tgtEl>
                                          <p:spTgt spid="12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24"/>
                                        </p:tgtEl>
                                        <p:attrNameLst>
                                          <p:attrName>style.visibility</p:attrName>
                                        </p:attrNameLst>
                                      </p:cBhvr>
                                      <p:to>
                                        <p:strVal val="visible"/>
                                      </p:to>
                                    </p:set>
                                    <p:animEffect transition="in" filter="fade">
                                      <p:cBhvr>
                                        <p:cTn id="35" dur="500"/>
                                        <p:tgtEl>
                                          <p:spTgt spid="1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fade">
                                      <p:cBhvr>
                                        <p:cTn id="38" dur="500"/>
                                        <p:tgtEl>
                                          <p:spTgt spid="1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26"/>
                                        </p:tgtEl>
                                      </p:cBhvr>
                                    </p:animEffect>
                                    <p:set>
                                      <p:cBhvr>
                                        <p:cTn id="43" dur="1" fill="hold">
                                          <p:stCondLst>
                                            <p:cond delay="499"/>
                                          </p:stCondLst>
                                        </p:cTn>
                                        <p:tgtEl>
                                          <p:spTgt spid="12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24"/>
                                        </p:tgtEl>
                                      </p:cBhvr>
                                    </p:animEffect>
                                    <p:set>
                                      <p:cBhvr>
                                        <p:cTn id="46" dur="1" fill="hold">
                                          <p:stCondLst>
                                            <p:cond delay="499"/>
                                          </p:stCondLst>
                                        </p:cTn>
                                        <p:tgtEl>
                                          <p:spTgt spid="124"/>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fade">
                                      <p:cBhvr>
                                        <p:cTn id="49" dur="500"/>
                                        <p:tgtEl>
                                          <p:spTgt spid="1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5"/>
                                        </p:tgtEl>
                                        <p:attrNameLst>
                                          <p:attrName>style.visibility</p:attrName>
                                        </p:attrNameLst>
                                      </p:cBhvr>
                                      <p:to>
                                        <p:strVal val="visible"/>
                                      </p:to>
                                    </p:set>
                                    <p:animEffect transition="in" filter="fade">
                                      <p:cBhvr>
                                        <p:cTn id="52" dur="500"/>
                                        <p:tgtEl>
                                          <p:spTgt spid="1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animEffect transition="in" filter="fade">
                                      <p:cBhvr>
                                        <p:cTn id="55" dur="500"/>
                                        <p:tgtEl>
                                          <p:spTgt spid="130"/>
                                        </p:tgtEl>
                                      </p:cBhvr>
                                    </p:animEffect>
                                  </p:childTnLst>
                                </p:cTn>
                              </p:par>
                              <p:par>
                                <p:cTn id="56" presetID="10" presetClass="entr" presetSubtype="0" fill="hold" nodeType="withEffect">
                                  <p:stCondLst>
                                    <p:cond delay="0"/>
                                  </p:stCondLst>
                                  <p:childTnLst>
                                    <p:set>
                                      <p:cBhvr>
                                        <p:cTn id="57" dur="1" fill="hold">
                                          <p:stCondLst>
                                            <p:cond delay="0"/>
                                          </p:stCondLst>
                                        </p:cTn>
                                        <p:tgtEl>
                                          <p:spTgt spid="129"/>
                                        </p:tgtEl>
                                        <p:attrNameLst>
                                          <p:attrName>style.visibility</p:attrName>
                                        </p:attrNameLst>
                                      </p:cBhvr>
                                      <p:to>
                                        <p:strVal val="visible"/>
                                      </p:to>
                                    </p:set>
                                    <p:animEffect transition="in" filter="fade">
                                      <p:cBhvr>
                                        <p:cTn id="58"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P spid="120" grpId="0" animBg="1"/>
      <p:bldP spid="120" grpId="1" animBg="1"/>
      <p:bldP spid="121" grpId="0" animBg="1"/>
      <p:bldP spid="124" grpId="0" animBg="1"/>
      <p:bldP spid="124" grpId="1" animBg="1"/>
      <p:bldP spid="125" grpId="0" animBg="1"/>
      <p:bldP spid="126" grpId="0" animBg="1"/>
      <p:bldP spid="126" grpId="1" animBg="1"/>
      <p:bldP spid="127" grpId="0" animBg="1"/>
      <p:bldP spid="1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29</a:t>
            </a:fld>
            <a:endParaRPr lang="en-US" altLang="zh-TW"/>
          </a:p>
        </p:txBody>
      </p:sp>
      <p:pic>
        <p:nvPicPr>
          <p:cNvPr id="13315" name="Picture 3"/>
          <p:cNvPicPr>
            <a:picLocks noChangeAspect="1" noChangeArrowheads="1"/>
          </p:cNvPicPr>
          <p:nvPr/>
        </p:nvPicPr>
        <p:blipFill>
          <a:blip r:embed="rId2" cstate="print"/>
          <a:srcRect/>
          <a:stretch>
            <a:fillRect/>
          </a:stretch>
        </p:blipFill>
        <p:spPr bwMode="auto">
          <a:xfrm>
            <a:off x="142844" y="857232"/>
            <a:ext cx="2553193" cy="505301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2781109" y="950477"/>
            <a:ext cx="6258058" cy="4264473"/>
          </a:xfrm>
          <a:prstGeom prst="rect">
            <a:avLst/>
          </a:prstGeom>
          <a:noFill/>
          <a:ln w="9525">
            <a:noFill/>
            <a:miter lim="800000"/>
            <a:headEnd/>
            <a:tailEnd/>
          </a:ln>
        </p:spPr>
      </p:pic>
      <p:cxnSp>
        <p:nvCxnSpPr>
          <p:cNvPr id="9" name="直線接點 8"/>
          <p:cNvCxnSpPr/>
          <p:nvPr/>
        </p:nvCxnSpPr>
        <p:spPr bwMode="auto">
          <a:xfrm>
            <a:off x="3076565" y="2643182"/>
            <a:ext cx="5857916" cy="0"/>
          </a:xfrm>
          <a:prstGeom prst="line">
            <a:avLst/>
          </a:prstGeom>
          <a:solidFill>
            <a:schemeClr val="accent1"/>
          </a:solidFill>
          <a:ln w="19050" cap="flat" cmpd="sng" algn="ctr">
            <a:solidFill>
              <a:srgbClr val="7030A0"/>
            </a:solidFill>
            <a:prstDash val="solid"/>
            <a:round/>
            <a:headEnd type="none" w="med" len="med"/>
            <a:tailEnd type="none" w="med" len="med"/>
          </a:ln>
          <a:effectLst/>
        </p:spPr>
      </p:cxnSp>
      <p:cxnSp>
        <p:nvCxnSpPr>
          <p:cNvPr id="10" name="直線接點 9"/>
          <p:cNvCxnSpPr/>
          <p:nvPr/>
        </p:nvCxnSpPr>
        <p:spPr bwMode="auto">
          <a:xfrm>
            <a:off x="3090852" y="2899906"/>
            <a:ext cx="5857916"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11" name="矩形 10"/>
          <p:cNvSpPr/>
          <p:nvPr/>
        </p:nvSpPr>
        <p:spPr bwMode="auto">
          <a:xfrm>
            <a:off x="428596" y="2571744"/>
            <a:ext cx="2143140" cy="3286148"/>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3" name="直線單箭頭接點 12"/>
          <p:cNvCxnSpPr>
            <a:stCxn id="13315" idx="3"/>
          </p:cNvCxnSpPr>
          <p:nvPr/>
        </p:nvCxnSpPr>
        <p:spPr bwMode="auto">
          <a:xfrm flipV="1">
            <a:off x="2696037" y="3214686"/>
            <a:ext cx="161451" cy="169051"/>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14" name="文字方塊 13"/>
          <p:cNvSpPr txBox="1"/>
          <p:nvPr/>
        </p:nvSpPr>
        <p:spPr>
          <a:xfrm>
            <a:off x="5143504" y="571480"/>
            <a:ext cx="1643074" cy="369332"/>
          </a:xfrm>
          <a:prstGeom prst="rect">
            <a:avLst/>
          </a:prstGeom>
          <a:noFill/>
        </p:spPr>
        <p:txBody>
          <a:bodyPr wrap="square" rtlCol="0">
            <a:spAutoFit/>
          </a:bodyPr>
          <a:lstStyle/>
          <a:p>
            <a:r>
              <a:rPr lang="en-US" altLang="zh-TW" dirty="0" smtClean="0">
                <a:solidFill>
                  <a:srgbClr val="FF0000"/>
                </a:solidFill>
              </a:rPr>
              <a:t>S[NON][]</a:t>
            </a:r>
            <a:endParaRPr lang="zh-TW" altLang="en-US" dirty="0">
              <a:solidFill>
                <a:srgbClr val="FF0000"/>
              </a:solidFill>
            </a:endParaRPr>
          </a:p>
        </p:txBody>
      </p:sp>
      <p:sp>
        <p:nvSpPr>
          <p:cNvPr id="15" name="文字方塊 14"/>
          <p:cNvSpPr txBox="1"/>
          <p:nvPr/>
        </p:nvSpPr>
        <p:spPr>
          <a:xfrm>
            <a:off x="7358082" y="571480"/>
            <a:ext cx="1643074" cy="369332"/>
          </a:xfrm>
          <a:prstGeom prst="rect">
            <a:avLst/>
          </a:prstGeom>
          <a:noFill/>
        </p:spPr>
        <p:txBody>
          <a:bodyPr wrap="square" rtlCol="0">
            <a:spAutoFit/>
          </a:bodyPr>
          <a:lstStyle/>
          <a:p>
            <a:r>
              <a:rPr lang="en-US" altLang="zh-TW" dirty="0" smtClean="0">
                <a:solidFill>
                  <a:srgbClr val="FF0000"/>
                </a:solidFill>
              </a:rPr>
              <a:t>S[HIT][]</a:t>
            </a:r>
            <a:endParaRPr lang="zh-TW" altLang="en-US" dirty="0">
              <a:solidFill>
                <a:srgbClr val="FF0000"/>
              </a:solidFill>
            </a:endParaRPr>
          </a:p>
        </p:txBody>
      </p:sp>
      <p:sp>
        <p:nvSpPr>
          <p:cNvPr id="16" name="文字方塊 15"/>
          <p:cNvSpPr txBox="1"/>
          <p:nvPr/>
        </p:nvSpPr>
        <p:spPr>
          <a:xfrm>
            <a:off x="3071802" y="571480"/>
            <a:ext cx="1643074" cy="369332"/>
          </a:xfrm>
          <a:prstGeom prst="rect">
            <a:avLst/>
          </a:prstGeom>
          <a:noFill/>
        </p:spPr>
        <p:txBody>
          <a:bodyPr wrap="square" rtlCol="0">
            <a:spAutoFit/>
          </a:bodyPr>
          <a:lstStyle/>
          <a:p>
            <a:r>
              <a:rPr lang="en-US" altLang="zh-TW" dirty="0" smtClean="0">
                <a:solidFill>
                  <a:srgbClr val="FF0000"/>
                </a:solidFill>
              </a:rPr>
              <a:t>S[NOW][]</a:t>
            </a:r>
            <a:endParaRPr lang="zh-TW" altLang="en-US" dirty="0">
              <a:solidFill>
                <a:srgbClr val="FF0000"/>
              </a:solidFill>
            </a:endParaRPr>
          </a:p>
        </p:txBody>
      </p:sp>
      <p:sp>
        <p:nvSpPr>
          <p:cNvPr id="17" name="矩形 16"/>
          <p:cNvSpPr/>
          <p:nvPr/>
        </p:nvSpPr>
        <p:spPr bwMode="auto">
          <a:xfrm>
            <a:off x="500034" y="1785926"/>
            <a:ext cx="1143008" cy="5000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8" name="矩形 17"/>
          <p:cNvSpPr/>
          <p:nvPr/>
        </p:nvSpPr>
        <p:spPr bwMode="auto">
          <a:xfrm>
            <a:off x="5143504" y="2643182"/>
            <a:ext cx="3714776" cy="264320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pic>
        <p:nvPicPr>
          <p:cNvPr id="13317" name="Picture 5"/>
          <p:cNvPicPr>
            <a:picLocks noChangeAspect="1" noChangeArrowheads="1"/>
          </p:cNvPicPr>
          <p:nvPr/>
        </p:nvPicPr>
        <p:blipFill>
          <a:blip r:embed="rId4" cstate="print"/>
          <a:srcRect/>
          <a:stretch>
            <a:fillRect/>
          </a:stretch>
        </p:blipFill>
        <p:spPr bwMode="auto">
          <a:xfrm>
            <a:off x="1142976" y="4143380"/>
            <a:ext cx="3719520" cy="1815071"/>
          </a:xfrm>
          <a:prstGeom prst="rect">
            <a:avLst/>
          </a:prstGeom>
          <a:noFill/>
          <a:ln w="9525">
            <a:solidFill>
              <a:schemeClr val="tx1">
                <a:lumMod val="60000"/>
                <a:lumOff val="40000"/>
              </a:schemeClr>
            </a:solidFill>
            <a:miter lim="800000"/>
            <a:headEnd/>
            <a:tailEnd/>
          </a:ln>
        </p:spPr>
      </p:pic>
      <p:sp>
        <p:nvSpPr>
          <p:cNvPr id="20" name="矩形 19"/>
          <p:cNvSpPr/>
          <p:nvPr/>
        </p:nvSpPr>
        <p:spPr bwMode="auto">
          <a:xfrm>
            <a:off x="1571604" y="4643446"/>
            <a:ext cx="1500198"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 name="矩形 20"/>
          <p:cNvSpPr/>
          <p:nvPr/>
        </p:nvSpPr>
        <p:spPr bwMode="auto">
          <a:xfrm>
            <a:off x="1403328" y="5429264"/>
            <a:ext cx="1500198"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3317"/>
                                        </p:tgtEl>
                                        <p:attrNameLst>
                                          <p:attrName>style.visibility</p:attrName>
                                        </p:attrNameLst>
                                      </p:cBhvr>
                                      <p:to>
                                        <p:strVal val="visible"/>
                                      </p:to>
                                    </p:set>
                                    <p:animEffect transition="in" filter="fade">
                                      <p:cBhvr>
                                        <p:cTn id="36" dur="500"/>
                                        <p:tgtEl>
                                          <p:spTgt spid="133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16" grpId="0"/>
      <p:bldP spid="18"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Product Information-Parameter</a:t>
            </a:r>
            <a:endParaRPr lang="zh-TW" altLang="en-US" dirty="0"/>
          </a:p>
        </p:txBody>
      </p:sp>
      <p:sp>
        <p:nvSpPr>
          <p:cNvPr id="3" name="內容版面配置區 2"/>
          <p:cNvSpPr>
            <a:spLocks noGrp="1"/>
          </p:cNvSpPr>
          <p:nvPr>
            <p:ph idx="1"/>
          </p:nvPr>
        </p:nvSpPr>
        <p:spPr/>
        <p:txBody>
          <a:bodyPr/>
          <a:lstStyle/>
          <a:p>
            <a:r>
              <a:rPr lang="en-US" altLang="zh-TW" sz="2300" b="0" dirty="0" smtClean="0"/>
              <a:t>This product connect with </a:t>
            </a:r>
            <a:r>
              <a:rPr lang="zh-TW" altLang="en-US" sz="2300" b="0" dirty="0" smtClean="0"/>
              <a:t>中壽</a:t>
            </a:r>
            <a:r>
              <a:rPr lang="en-US" altLang="zh-TW" sz="2300" b="0" dirty="0" smtClean="0"/>
              <a:t>(2823),Par issue.</a:t>
            </a:r>
          </a:p>
          <a:p>
            <a:r>
              <a:rPr lang="en-US" altLang="zh-TW" sz="2300" b="0" dirty="0" smtClean="0"/>
              <a:t>Capitial:1,000,000</a:t>
            </a:r>
          </a:p>
          <a:p>
            <a:r>
              <a:rPr lang="en-US" altLang="zh-TW" sz="2300" b="0" dirty="0" smtClean="0"/>
              <a:t>Contract price:1,000,000</a:t>
            </a:r>
          </a:p>
          <a:p>
            <a:r>
              <a:rPr lang="en-US" altLang="zh-TW" sz="2300" b="0" dirty="0" smtClean="0"/>
              <a:t>Terms:35 days</a:t>
            </a:r>
          </a:p>
          <a:p>
            <a:r>
              <a:rPr lang="en-US" altLang="zh-TW" sz="2300" b="0" dirty="0" smtClean="0"/>
              <a:t>Initial Stock Price(So):$17</a:t>
            </a:r>
          </a:p>
          <a:p>
            <a:r>
              <a:rPr lang="en-US" altLang="zh-TW" sz="2300" b="0" dirty="0" smtClean="0"/>
              <a:t>Exercise Price(H):So x 100%=$17</a:t>
            </a:r>
          </a:p>
          <a:p>
            <a:r>
              <a:rPr lang="en-US" altLang="zh-TW" sz="2300" b="0" dirty="0" smtClean="0"/>
              <a:t>Low Bound Price(L):So x 84%=$14.28</a:t>
            </a:r>
          </a:p>
          <a:p>
            <a:r>
              <a:rPr lang="en-US" altLang="zh-TW" sz="2300" b="0" dirty="0" smtClean="0"/>
              <a:t>Start date:2009/6/2</a:t>
            </a:r>
          </a:p>
          <a:p>
            <a:r>
              <a:rPr lang="en-US" altLang="zh-TW" sz="2300" b="0" dirty="0" smtClean="0"/>
              <a:t>Observation Date:</a:t>
            </a:r>
          </a:p>
          <a:p>
            <a:pPr>
              <a:buNone/>
            </a:pPr>
            <a:r>
              <a:rPr lang="en-US" altLang="zh-TW" sz="2300" b="0" dirty="0" smtClean="0"/>
              <a:t>	1:2009/6/9, 2:2009/6/16, 3:2009/6/23</a:t>
            </a:r>
            <a:br>
              <a:rPr lang="en-US" altLang="zh-TW" sz="2300" b="0" dirty="0" smtClean="0"/>
            </a:br>
            <a:r>
              <a:rPr lang="en-US" altLang="zh-TW" sz="2300" b="0" dirty="0" smtClean="0"/>
              <a:t>4:2009/6/30</a:t>
            </a:r>
          </a:p>
          <a:p>
            <a:r>
              <a:rPr lang="en-US" altLang="zh-TW" sz="2300" b="0" dirty="0" smtClean="0"/>
              <a:t>End date:2009/7/7</a:t>
            </a:r>
          </a:p>
          <a:p>
            <a:r>
              <a:rPr lang="en-US" altLang="zh-TW" sz="2300" b="0" dirty="0" smtClean="0"/>
              <a:t>Balance Price: Closed Price of end date</a:t>
            </a:r>
          </a:p>
          <a:p>
            <a:endParaRPr lang="en-US" altLang="zh-TW" sz="2300" b="0" dirty="0" smtClean="0"/>
          </a:p>
          <a:p>
            <a:endParaRPr lang="en-US" altLang="zh-TW" sz="2300" b="0" dirty="0" smtClean="0"/>
          </a:p>
          <a:p>
            <a:endParaRPr lang="zh-TW" altLang="en-US" sz="2300" b="0" dirty="0"/>
          </a:p>
        </p:txBody>
      </p:sp>
      <p:sp>
        <p:nvSpPr>
          <p:cNvPr id="5" name="文字方塊 4"/>
          <p:cNvSpPr txBox="1"/>
          <p:nvPr/>
        </p:nvSpPr>
        <p:spPr>
          <a:xfrm>
            <a:off x="5072066" y="4286256"/>
            <a:ext cx="2786082" cy="369332"/>
          </a:xfrm>
          <a:prstGeom prst="rect">
            <a:avLst/>
          </a:prstGeom>
          <a:solidFill>
            <a:srgbClr val="FFFF00"/>
          </a:solidFill>
          <a:ln>
            <a:solidFill>
              <a:schemeClr val="tx1">
                <a:lumMod val="60000"/>
                <a:lumOff val="40000"/>
              </a:schemeClr>
            </a:solidFill>
          </a:ln>
        </p:spPr>
        <p:txBody>
          <a:bodyPr wrap="square" rtlCol="0">
            <a:spAutoFit/>
          </a:bodyPr>
          <a:lstStyle/>
          <a:p>
            <a:r>
              <a:rPr lang="en-US" altLang="zh-TW" dirty="0" smtClean="0"/>
              <a:t>These all are Tuesday.</a:t>
            </a:r>
            <a:endParaRPr lang="zh-TW" altLang="en-US" dirty="0"/>
          </a:p>
        </p:txBody>
      </p:sp>
      <p:sp>
        <p:nvSpPr>
          <p:cNvPr id="6" name="投影片編號版面配置區 5"/>
          <p:cNvSpPr>
            <a:spLocks noGrp="1"/>
          </p:cNvSpPr>
          <p:nvPr>
            <p:ph type="sldNum" sz="quarter" idx="12"/>
          </p:nvPr>
        </p:nvSpPr>
        <p:spPr/>
        <p:txBody>
          <a:bodyPr/>
          <a:lstStyle/>
          <a:p>
            <a:fld id="{B3A4FD8F-FB72-4E2C-ABF6-8014C22FD0DD}" type="slidenum">
              <a:rPr lang="en-US" altLang="zh-TW" smtClean="0"/>
              <a:pPr/>
              <a:t>3</a:t>
            </a:fld>
            <a:endParaRPr lang="en-US" altLang="zh-TW"/>
          </a:p>
        </p:txBody>
      </p:sp>
      <p:cxnSp>
        <p:nvCxnSpPr>
          <p:cNvPr id="8" name="直線單箭頭接點 7"/>
          <p:cNvCxnSpPr/>
          <p:nvPr/>
        </p:nvCxnSpPr>
        <p:spPr bwMode="auto">
          <a:xfrm rot="10800000">
            <a:off x="4000496" y="4286256"/>
            <a:ext cx="1000132" cy="214314"/>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0" name="直線單箭頭接點 9"/>
          <p:cNvCxnSpPr/>
          <p:nvPr/>
        </p:nvCxnSpPr>
        <p:spPr bwMode="auto">
          <a:xfrm rot="10800000" flipV="1">
            <a:off x="3714744" y="4572008"/>
            <a:ext cx="1285884" cy="14287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15" name="直線單箭頭接點 14"/>
          <p:cNvCxnSpPr/>
          <p:nvPr/>
        </p:nvCxnSpPr>
        <p:spPr bwMode="auto">
          <a:xfrm rot="10800000" flipV="1">
            <a:off x="3714744" y="4643446"/>
            <a:ext cx="1285884" cy="121444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childTnLst>
                                </p:cTn>
                              </p:par>
                              <p:par>
                                <p:cTn id="67" presetID="10" presetClass="entr" presetSubtype="0"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30</a:t>
            </a:fld>
            <a:endParaRPr lang="en-US" altLang="zh-TW"/>
          </a:p>
        </p:txBody>
      </p:sp>
      <p:pic>
        <p:nvPicPr>
          <p:cNvPr id="14338" name="Picture 2"/>
          <p:cNvPicPr>
            <a:picLocks noChangeAspect="1" noChangeArrowheads="1"/>
          </p:cNvPicPr>
          <p:nvPr/>
        </p:nvPicPr>
        <p:blipFill>
          <a:blip r:embed="rId2" cstate="print"/>
          <a:srcRect/>
          <a:stretch>
            <a:fillRect/>
          </a:stretch>
        </p:blipFill>
        <p:spPr bwMode="auto">
          <a:xfrm>
            <a:off x="0" y="1285860"/>
            <a:ext cx="2424364" cy="4798044"/>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2826606" y="1142984"/>
            <a:ext cx="6317394" cy="4800613"/>
          </a:xfrm>
          <a:prstGeom prst="rect">
            <a:avLst/>
          </a:prstGeom>
          <a:noFill/>
          <a:ln w="9525">
            <a:noFill/>
            <a:miter lim="800000"/>
            <a:headEnd/>
            <a:tailEnd/>
          </a:ln>
        </p:spPr>
      </p:pic>
      <p:sp>
        <p:nvSpPr>
          <p:cNvPr id="6" name="向右箭號 5"/>
          <p:cNvSpPr/>
          <p:nvPr/>
        </p:nvSpPr>
        <p:spPr bwMode="auto">
          <a:xfrm>
            <a:off x="2428860" y="2643182"/>
            <a:ext cx="428628" cy="35719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 name="直線接點 8"/>
          <p:cNvCxnSpPr/>
          <p:nvPr/>
        </p:nvCxnSpPr>
        <p:spPr bwMode="auto">
          <a:xfrm>
            <a:off x="3214678" y="3462338"/>
            <a:ext cx="5214974" cy="0"/>
          </a:xfrm>
          <a:prstGeom prst="line">
            <a:avLst/>
          </a:prstGeom>
          <a:solidFill>
            <a:schemeClr val="accent1"/>
          </a:solidFill>
          <a:ln w="19050" cap="flat" cmpd="sng" algn="ctr">
            <a:solidFill>
              <a:srgbClr val="7030A0"/>
            </a:solidFill>
            <a:prstDash val="solid"/>
            <a:round/>
            <a:headEnd type="none" w="med" len="med"/>
            <a:tailEnd type="none" w="med" len="med"/>
          </a:ln>
          <a:effectLst/>
        </p:spPr>
      </p:cxnSp>
      <p:cxnSp>
        <p:nvCxnSpPr>
          <p:cNvPr id="11" name="直線接點 10"/>
          <p:cNvCxnSpPr/>
          <p:nvPr/>
        </p:nvCxnSpPr>
        <p:spPr bwMode="auto">
          <a:xfrm>
            <a:off x="3214678" y="3743327"/>
            <a:ext cx="5214974"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sp>
        <p:nvSpPr>
          <p:cNvPr id="12" name="文字方塊 11"/>
          <p:cNvSpPr txBox="1"/>
          <p:nvPr/>
        </p:nvSpPr>
        <p:spPr>
          <a:xfrm>
            <a:off x="5572132" y="1214422"/>
            <a:ext cx="1643074" cy="369332"/>
          </a:xfrm>
          <a:prstGeom prst="rect">
            <a:avLst/>
          </a:prstGeom>
          <a:noFill/>
        </p:spPr>
        <p:txBody>
          <a:bodyPr wrap="square" rtlCol="0">
            <a:spAutoFit/>
          </a:bodyPr>
          <a:lstStyle/>
          <a:p>
            <a:r>
              <a:rPr lang="en-US" altLang="zh-TW" dirty="0" smtClean="0">
                <a:solidFill>
                  <a:srgbClr val="FF0000"/>
                </a:solidFill>
              </a:rPr>
              <a:t>S[NON][]</a:t>
            </a:r>
            <a:endParaRPr lang="zh-TW" altLang="en-US" dirty="0">
              <a:solidFill>
                <a:srgbClr val="FF0000"/>
              </a:solidFill>
            </a:endParaRPr>
          </a:p>
        </p:txBody>
      </p:sp>
      <p:sp>
        <p:nvSpPr>
          <p:cNvPr id="13" name="文字方塊 12"/>
          <p:cNvSpPr txBox="1"/>
          <p:nvPr/>
        </p:nvSpPr>
        <p:spPr>
          <a:xfrm>
            <a:off x="7286644" y="1214422"/>
            <a:ext cx="1643074" cy="369332"/>
          </a:xfrm>
          <a:prstGeom prst="rect">
            <a:avLst/>
          </a:prstGeom>
          <a:noFill/>
        </p:spPr>
        <p:txBody>
          <a:bodyPr wrap="square" rtlCol="0">
            <a:spAutoFit/>
          </a:bodyPr>
          <a:lstStyle/>
          <a:p>
            <a:r>
              <a:rPr lang="en-US" altLang="zh-TW" dirty="0" smtClean="0">
                <a:solidFill>
                  <a:srgbClr val="FF0000"/>
                </a:solidFill>
              </a:rPr>
              <a:t>S[HIT][]</a:t>
            </a:r>
            <a:endParaRPr lang="zh-TW" altLang="en-US" dirty="0">
              <a:solidFill>
                <a:srgbClr val="FF0000"/>
              </a:solidFill>
            </a:endParaRPr>
          </a:p>
        </p:txBody>
      </p:sp>
      <p:sp>
        <p:nvSpPr>
          <p:cNvPr id="14" name="文字方塊 13"/>
          <p:cNvSpPr txBox="1"/>
          <p:nvPr/>
        </p:nvSpPr>
        <p:spPr>
          <a:xfrm>
            <a:off x="3214646" y="773652"/>
            <a:ext cx="1643074" cy="369332"/>
          </a:xfrm>
          <a:prstGeom prst="rect">
            <a:avLst/>
          </a:prstGeom>
          <a:noFill/>
        </p:spPr>
        <p:txBody>
          <a:bodyPr wrap="square" rtlCol="0">
            <a:spAutoFit/>
          </a:bodyPr>
          <a:lstStyle/>
          <a:p>
            <a:r>
              <a:rPr lang="en-US" altLang="zh-TW" dirty="0" smtClean="0">
                <a:solidFill>
                  <a:srgbClr val="FF0000"/>
                </a:solidFill>
              </a:rPr>
              <a:t>S[NOW][]</a:t>
            </a:r>
            <a:endParaRPr lang="zh-TW" altLang="en-US" dirty="0">
              <a:solidFill>
                <a:srgbClr val="FF0000"/>
              </a:solidFill>
            </a:endParaRPr>
          </a:p>
        </p:txBody>
      </p:sp>
      <p:sp>
        <p:nvSpPr>
          <p:cNvPr id="15" name="矩形 14"/>
          <p:cNvSpPr/>
          <p:nvPr/>
        </p:nvSpPr>
        <p:spPr bwMode="auto">
          <a:xfrm>
            <a:off x="3071802" y="1428736"/>
            <a:ext cx="714380"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Demo</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31</a:t>
            </a:fld>
            <a:endParaRPr lang="en-US" altLang="zh-TW"/>
          </a:p>
        </p:txBody>
      </p:sp>
      <p:pic>
        <p:nvPicPr>
          <p:cNvPr id="15362" name="Picture 2"/>
          <p:cNvPicPr>
            <a:picLocks noChangeAspect="1" noChangeArrowheads="1"/>
          </p:cNvPicPr>
          <p:nvPr/>
        </p:nvPicPr>
        <p:blipFill>
          <a:blip r:embed="rId2" cstate="print"/>
          <a:srcRect/>
          <a:stretch>
            <a:fillRect/>
          </a:stretch>
        </p:blipFill>
        <p:spPr bwMode="auto">
          <a:xfrm>
            <a:off x="71438" y="974803"/>
            <a:ext cx="8786842" cy="5192635"/>
          </a:xfrm>
          <a:prstGeom prst="rect">
            <a:avLst/>
          </a:prstGeom>
          <a:noFill/>
          <a:ln w="9525">
            <a:noFill/>
            <a:miter lim="800000"/>
            <a:headEnd/>
            <a:tailEnd/>
          </a:ln>
        </p:spPr>
      </p:pic>
      <p:sp>
        <p:nvSpPr>
          <p:cNvPr id="6" name="矩形 5"/>
          <p:cNvSpPr/>
          <p:nvPr/>
        </p:nvSpPr>
        <p:spPr bwMode="auto">
          <a:xfrm>
            <a:off x="2071670" y="2571744"/>
            <a:ext cx="4357718" cy="64294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矩形 6"/>
          <p:cNvSpPr/>
          <p:nvPr/>
        </p:nvSpPr>
        <p:spPr bwMode="auto">
          <a:xfrm>
            <a:off x="6929454" y="2285992"/>
            <a:ext cx="1214446" cy="50006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5" name="矩形 124"/>
          <p:cNvSpPr/>
          <p:nvPr/>
        </p:nvSpPr>
        <p:spPr bwMode="auto">
          <a:xfrm>
            <a:off x="6858016" y="1300850"/>
            <a:ext cx="857256" cy="21431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6" name="矩形 125"/>
          <p:cNvSpPr/>
          <p:nvPr/>
        </p:nvSpPr>
        <p:spPr bwMode="auto">
          <a:xfrm>
            <a:off x="6831548" y="1928802"/>
            <a:ext cx="928694" cy="21431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grpSp>
        <p:nvGrpSpPr>
          <p:cNvPr id="132" name="群組 131"/>
          <p:cNvGrpSpPr/>
          <p:nvPr/>
        </p:nvGrpSpPr>
        <p:grpSpPr>
          <a:xfrm>
            <a:off x="5572132" y="3429000"/>
            <a:ext cx="2000264" cy="2078338"/>
            <a:chOff x="5572132" y="3429000"/>
            <a:chExt cx="2000264" cy="2078338"/>
          </a:xfrm>
        </p:grpSpPr>
        <p:grpSp>
          <p:nvGrpSpPr>
            <p:cNvPr id="124" name="群組 123"/>
            <p:cNvGrpSpPr/>
            <p:nvPr/>
          </p:nvGrpSpPr>
          <p:grpSpPr>
            <a:xfrm>
              <a:off x="5572132" y="3429000"/>
              <a:ext cx="2000264" cy="2000264"/>
              <a:chOff x="5572132" y="3429000"/>
              <a:chExt cx="2000264" cy="2000264"/>
            </a:xfrm>
          </p:grpSpPr>
          <p:grpSp>
            <p:nvGrpSpPr>
              <p:cNvPr id="119" name="群組 118"/>
              <p:cNvGrpSpPr/>
              <p:nvPr/>
            </p:nvGrpSpPr>
            <p:grpSpPr>
              <a:xfrm>
                <a:off x="5572132" y="3429000"/>
                <a:ext cx="2000264" cy="2000264"/>
                <a:chOff x="4071934" y="3429000"/>
                <a:chExt cx="2000264" cy="2000264"/>
              </a:xfrm>
            </p:grpSpPr>
            <p:sp>
              <p:nvSpPr>
                <p:cNvPr id="10" name="矩形 9"/>
                <p:cNvSpPr/>
                <p:nvPr/>
              </p:nvSpPr>
              <p:spPr bwMode="auto">
                <a:xfrm>
                  <a:off x="4071934" y="3429000"/>
                  <a:ext cx="2000264" cy="2000264"/>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grpSp>
              <p:nvGrpSpPr>
                <p:cNvPr id="11" name="群組 113"/>
                <p:cNvGrpSpPr/>
                <p:nvPr/>
              </p:nvGrpSpPr>
              <p:grpSpPr>
                <a:xfrm>
                  <a:off x="4199186" y="3534604"/>
                  <a:ext cx="1786199" cy="1788125"/>
                  <a:chOff x="3600896" y="1601775"/>
                  <a:chExt cx="1002778" cy="1209608"/>
                </a:xfrm>
              </p:grpSpPr>
              <p:grpSp>
                <p:nvGrpSpPr>
                  <p:cNvPr id="70" name="群組 279"/>
                  <p:cNvGrpSpPr/>
                  <p:nvPr/>
                </p:nvGrpSpPr>
                <p:grpSpPr>
                  <a:xfrm>
                    <a:off x="3600896" y="1816403"/>
                    <a:ext cx="715832" cy="498729"/>
                    <a:chOff x="3600896" y="1816403"/>
                    <a:chExt cx="715832" cy="498729"/>
                  </a:xfrm>
                </p:grpSpPr>
                <p:sp>
                  <p:nvSpPr>
                    <p:cNvPr id="101" name="橢圓 100"/>
                    <p:cNvSpPr/>
                    <p:nvPr/>
                  </p:nvSpPr>
                  <p:spPr bwMode="auto">
                    <a:xfrm>
                      <a:off x="3600896" y="20391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2" name="橢圓 101"/>
                    <p:cNvSpPr/>
                    <p:nvPr/>
                  </p:nvSpPr>
                  <p:spPr bwMode="auto">
                    <a:xfrm>
                      <a:off x="3782729" y="191418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3" name="橢圓 102"/>
                    <p:cNvSpPr/>
                    <p:nvPr/>
                  </p:nvSpPr>
                  <p:spPr bwMode="auto">
                    <a:xfrm>
                      <a:off x="3782729" y="2060088"/>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4" name="橢圓 103"/>
                    <p:cNvSpPr/>
                    <p:nvPr/>
                  </p:nvSpPr>
                  <p:spPr bwMode="auto">
                    <a:xfrm>
                      <a:off x="3782729" y="220966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05" name="直線接點 104"/>
                    <p:cNvCxnSpPr>
                      <a:stCxn id="101" idx="6"/>
                      <a:endCxn id="102" idx="2"/>
                    </p:cNvCxnSpPr>
                    <p:nvPr/>
                  </p:nvCxnSpPr>
                  <p:spPr bwMode="auto">
                    <a:xfrm flipV="1">
                      <a:off x="3669083" y="1948281"/>
                      <a:ext cx="113646" cy="12501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06" name="直線接點 105"/>
                    <p:cNvCxnSpPr>
                      <a:stCxn id="101" idx="6"/>
                      <a:endCxn id="103" idx="2"/>
                    </p:cNvCxnSpPr>
                    <p:nvPr/>
                  </p:nvCxnSpPr>
                  <p:spPr bwMode="auto">
                    <a:xfrm>
                      <a:off x="3669083" y="2073291"/>
                      <a:ext cx="113646" cy="2089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07" name="直線接點 106"/>
                    <p:cNvCxnSpPr>
                      <a:stCxn id="101" idx="6"/>
                      <a:endCxn id="104" idx="2"/>
                    </p:cNvCxnSpPr>
                    <p:nvPr/>
                  </p:nvCxnSpPr>
                  <p:spPr bwMode="auto">
                    <a:xfrm>
                      <a:off x="3669083" y="2073291"/>
                      <a:ext cx="113646" cy="170469"/>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sp>
                  <p:nvSpPr>
                    <p:cNvPr id="108" name="橢圓 107"/>
                    <p:cNvSpPr/>
                    <p:nvPr/>
                  </p:nvSpPr>
                  <p:spPr bwMode="auto">
                    <a:xfrm>
                      <a:off x="3964563" y="1816403"/>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9" name="橢圓 108"/>
                    <p:cNvSpPr/>
                    <p:nvPr/>
                  </p:nvSpPr>
                  <p:spPr bwMode="auto">
                    <a:xfrm>
                      <a:off x="3964563" y="194877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10" name="橢圓 109"/>
                    <p:cNvSpPr/>
                    <p:nvPr/>
                  </p:nvSpPr>
                  <p:spPr bwMode="auto">
                    <a:xfrm>
                      <a:off x="3959252" y="21111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11" name="直線接點 110"/>
                    <p:cNvCxnSpPr>
                      <a:stCxn id="102" idx="6"/>
                      <a:endCxn id="108" idx="2"/>
                    </p:cNvCxnSpPr>
                    <p:nvPr/>
                  </p:nvCxnSpPr>
                  <p:spPr bwMode="auto">
                    <a:xfrm flipV="1">
                      <a:off x="3850916" y="1850497"/>
                      <a:ext cx="113647" cy="97784"/>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2" name="直線接點 111"/>
                    <p:cNvCxnSpPr>
                      <a:stCxn id="102" idx="6"/>
                      <a:endCxn id="109" idx="1"/>
                    </p:cNvCxnSpPr>
                    <p:nvPr/>
                  </p:nvCxnSpPr>
                  <p:spPr bwMode="auto">
                    <a:xfrm>
                      <a:off x="3850916" y="1948281"/>
                      <a:ext cx="123633" cy="10477"/>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3" name="直線接點 112"/>
                    <p:cNvCxnSpPr>
                      <a:stCxn id="103" idx="6"/>
                      <a:endCxn id="109" idx="2"/>
                    </p:cNvCxnSpPr>
                    <p:nvPr/>
                  </p:nvCxnSpPr>
                  <p:spPr bwMode="auto">
                    <a:xfrm flipV="1">
                      <a:off x="3850916" y="1982866"/>
                      <a:ext cx="113647" cy="111316"/>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4" name="直線接點 113"/>
                    <p:cNvCxnSpPr>
                      <a:stCxn id="103" idx="6"/>
                      <a:endCxn id="110" idx="2"/>
                    </p:cNvCxnSpPr>
                    <p:nvPr/>
                  </p:nvCxnSpPr>
                  <p:spPr bwMode="auto">
                    <a:xfrm>
                      <a:off x="3850916" y="2094182"/>
                      <a:ext cx="108336" cy="51042"/>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115" name="直線接點 114"/>
                    <p:cNvCxnSpPr>
                      <a:stCxn id="104" idx="7"/>
                      <a:endCxn id="110" idx="2"/>
                    </p:cNvCxnSpPr>
                    <p:nvPr/>
                  </p:nvCxnSpPr>
                  <p:spPr bwMode="auto">
                    <a:xfrm rot="5400000" flipH="1" flipV="1">
                      <a:off x="3862877" y="2123277"/>
                      <a:ext cx="74428" cy="11832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116" name="橢圓 115"/>
                    <p:cNvSpPr/>
                    <p:nvPr/>
                  </p:nvSpPr>
                  <p:spPr bwMode="auto">
                    <a:xfrm>
                      <a:off x="3959542" y="224694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17" name="直線接點 116"/>
                    <p:cNvCxnSpPr>
                      <a:stCxn id="104" idx="7"/>
                      <a:endCxn id="116" idx="2"/>
                    </p:cNvCxnSpPr>
                    <p:nvPr/>
                  </p:nvCxnSpPr>
                  <p:spPr bwMode="auto">
                    <a:xfrm rot="16200000" flipH="1">
                      <a:off x="3869543" y="2191039"/>
                      <a:ext cx="61386" cy="11861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18" name="直線接點 117"/>
                    <p:cNvCxnSpPr/>
                    <p:nvPr/>
                  </p:nvCxnSpPr>
                  <p:spPr bwMode="auto">
                    <a:xfrm>
                      <a:off x="4102414" y="2214554"/>
                      <a:ext cx="214314" cy="0"/>
                    </a:xfrm>
                    <a:prstGeom prst="line">
                      <a:avLst/>
                    </a:prstGeom>
                    <a:solidFill>
                      <a:schemeClr val="accent1"/>
                    </a:solidFill>
                    <a:ln w="19050" cap="flat" cmpd="sng" algn="ctr">
                      <a:solidFill>
                        <a:schemeClr val="tx1">
                          <a:lumMod val="60000"/>
                          <a:lumOff val="40000"/>
                        </a:schemeClr>
                      </a:solidFill>
                      <a:prstDash val="sysDot"/>
                      <a:round/>
                      <a:headEnd type="none" w="med" len="med"/>
                      <a:tailEnd type="none" w="med" len="med"/>
                    </a:ln>
                    <a:effectLst/>
                  </p:spPr>
                </p:cxnSp>
              </p:grpSp>
              <p:grpSp>
                <p:nvGrpSpPr>
                  <p:cNvPr id="71" name="群組 280"/>
                  <p:cNvGrpSpPr/>
                  <p:nvPr/>
                </p:nvGrpSpPr>
                <p:grpSpPr>
                  <a:xfrm>
                    <a:off x="4357686" y="1601775"/>
                    <a:ext cx="245988" cy="1209608"/>
                    <a:chOff x="4357686" y="1601775"/>
                    <a:chExt cx="245988" cy="1209608"/>
                  </a:xfrm>
                </p:grpSpPr>
                <p:sp>
                  <p:nvSpPr>
                    <p:cNvPr id="72" name="橢圓 71"/>
                    <p:cNvSpPr/>
                    <p:nvPr/>
                  </p:nvSpPr>
                  <p:spPr bwMode="auto">
                    <a:xfrm>
                      <a:off x="4529213" y="258761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3" name="橢圓 72"/>
                    <p:cNvSpPr/>
                    <p:nvPr/>
                  </p:nvSpPr>
                  <p:spPr bwMode="auto">
                    <a:xfrm>
                      <a:off x="4525962" y="226217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4" name="橢圓 73"/>
                    <p:cNvSpPr/>
                    <p:nvPr/>
                  </p:nvSpPr>
                  <p:spPr bwMode="auto">
                    <a:xfrm>
                      <a:off x="4526280" y="210501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5" name="橢圓 74"/>
                    <p:cNvSpPr/>
                    <p:nvPr/>
                  </p:nvSpPr>
                  <p:spPr bwMode="auto">
                    <a:xfrm>
                      <a:off x="4526280" y="242410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76" name="直線接點 75"/>
                    <p:cNvCxnSpPr>
                      <a:stCxn id="78" idx="6"/>
                      <a:endCxn id="91" idx="2"/>
                    </p:cNvCxnSpPr>
                    <p:nvPr/>
                  </p:nvCxnSpPr>
                  <p:spPr bwMode="auto">
                    <a:xfrm flipV="1">
                      <a:off x="4430636" y="1972421"/>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77" name="直線接點 76"/>
                    <p:cNvCxnSpPr>
                      <a:stCxn id="78" idx="6"/>
                      <a:endCxn id="74" idx="2"/>
                    </p:cNvCxnSpPr>
                    <p:nvPr/>
                  </p:nvCxnSpPr>
                  <p:spPr bwMode="auto">
                    <a:xfrm>
                      <a:off x="4430636" y="2067668"/>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78" name="橢圓 77"/>
                    <p:cNvSpPr/>
                    <p:nvPr/>
                  </p:nvSpPr>
                  <p:spPr bwMode="auto">
                    <a:xfrm>
                      <a:off x="4362449" y="203357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9" name="橢圓 78"/>
                    <p:cNvSpPr/>
                    <p:nvPr/>
                  </p:nvSpPr>
                  <p:spPr bwMode="auto">
                    <a:xfrm>
                      <a:off x="4357686" y="221455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0" name="橢圓 79"/>
                    <p:cNvSpPr/>
                    <p:nvPr/>
                  </p:nvSpPr>
                  <p:spPr bwMode="auto">
                    <a:xfrm>
                      <a:off x="4357686" y="23574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1" name="橢圓 80"/>
                    <p:cNvSpPr/>
                    <p:nvPr/>
                  </p:nvSpPr>
                  <p:spPr bwMode="auto">
                    <a:xfrm>
                      <a:off x="4357686" y="250030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2" name="橢圓 81"/>
                    <p:cNvSpPr/>
                    <p:nvPr/>
                  </p:nvSpPr>
                  <p:spPr bwMode="auto">
                    <a:xfrm>
                      <a:off x="4357686" y="264318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83" name="直線接點 82"/>
                    <p:cNvCxnSpPr>
                      <a:stCxn id="79" idx="6"/>
                      <a:endCxn id="74" idx="2"/>
                    </p:cNvCxnSpPr>
                    <p:nvPr/>
                  </p:nvCxnSpPr>
                  <p:spPr bwMode="auto">
                    <a:xfrm flipV="1">
                      <a:off x="4425873" y="2139110"/>
                      <a:ext cx="100407" cy="109538"/>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4" name="直線接點 83"/>
                    <p:cNvCxnSpPr>
                      <a:stCxn id="79" idx="6"/>
                      <a:endCxn id="73" idx="2"/>
                    </p:cNvCxnSpPr>
                    <p:nvPr/>
                  </p:nvCxnSpPr>
                  <p:spPr bwMode="auto">
                    <a:xfrm>
                      <a:off x="4425873" y="2248648"/>
                      <a:ext cx="100089" cy="4762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5" name="直線接點 84"/>
                    <p:cNvCxnSpPr>
                      <a:stCxn id="80" idx="6"/>
                      <a:endCxn id="73" idx="2"/>
                    </p:cNvCxnSpPr>
                    <p:nvPr/>
                  </p:nvCxnSpPr>
                  <p:spPr bwMode="auto">
                    <a:xfrm flipV="1">
                      <a:off x="4425873" y="2296273"/>
                      <a:ext cx="100089" cy="9525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6" name="直線接點 85"/>
                    <p:cNvCxnSpPr>
                      <a:stCxn id="80" idx="6"/>
                      <a:endCxn id="75" idx="2"/>
                    </p:cNvCxnSpPr>
                    <p:nvPr/>
                  </p:nvCxnSpPr>
                  <p:spPr bwMode="auto">
                    <a:xfrm>
                      <a:off x="4425873" y="2391524"/>
                      <a:ext cx="100407" cy="6667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7" name="直線接點 86"/>
                    <p:cNvCxnSpPr>
                      <a:stCxn id="81" idx="6"/>
                      <a:endCxn id="72" idx="2"/>
                    </p:cNvCxnSpPr>
                    <p:nvPr/>
                  </p:nvCxnSpPr>
                  <p:spPr bwMode="auto">
                    <a:xfrm>
                      <a:off x="4425873" y="2534400"/>
                      <a:ext cx="103340" cy="873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8" name="直線接點 87"/>
                    <p:cNvCxnSpPr>
                      <a:stCxn id="82" idx="6"/>
                      <a:endCxn id="72" idx="2"/>
                    </p:cNvCxnSpPr>
                    <p:nvPr/>
                  </p:nvCxnSpPr>
                  <p:spPr bwMode="auto">
                    <a:xfrm flipV="1">
                      <a:off x="4425873" y="2621713"/>
                      <a:ext cx="103340" cy="5556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89" name="直線接點 88"/>
                    <p:cNvCxnSpPr>
                      <a:stCxn id="82" idx="6"/>
                      <a:endCxn id="90" idx="2"/>
                    </p:cNvCxnSpPr>
                    <p:nvPr/>
                  </p:nvCxnSpPr>
                  <p:spPr bwMode="auto">
                    <a:xfrm>
                      <a:off x="4425873" y="2677276"/>
                      <a:ext cx="100407" cy="1000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90" name="橢圓 89"/>
                    <p:cNvSpPr/>
                    <p:nvPr/>
                  </p:nvSpPr>
                  <p:spPr bwMode="auto">
                    <a:xfrm>
                      <a:off x="4526280" y="274319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1" name="橢圓 90"/>
                    <p:cNvSpPr/>
                    <p:nvPr/>
                  </p:nvSpPr>
                  <p:spPr bwMode="auto">
                    <a:xfrm>
                      <a:off x="4529137" y="193832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2" name="直線接點 91"/>
                    <p:cNvCxnSpPr>
                      <a:stCxn id="94" idx="6"/>
                    </p:cNvCxnSpPr>
                    <p:nvPr/>
                  </p:nvCxnSpPr>
                  <p:spPr bwMode="auto">
                    <a:xfrm flipV="1">
                      <a:off x="4433811" y="1804144"/>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3" name="直線接點 92"/>
                    <p:cNvCxnSpPr>
                      <a:stCxn id="94" idx="6"/>
                    </p:cNvCxnSpPr>
                    <p:nvPr/>
                  </p:nvCxnSpPr>
                  <p:spPr bwMode="auto">
                    <a:xfrm>
                      <a:off x="4433811" y="1899391"/>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94" name="橢圓 93"/>
                    <p:cNvSpPr/>
                    <p:nvPr/>
                  </p:nvSpPr>
                  <p:spPr bwMode="auto">
                    <a:xfrm>
                      <a:off x="4365624" y="18652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5" name="橢圓 94"/>
                    <p:cNvSpPr/>
                    <p:nvPr/>
                  </p:nvSpPr>
                  <p:spPr bwMode="auto">
                    <a:xfrm>
                      <a:off x="4532630" y="176846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6" name="直線接點 95"/>
                    <p:cNvCxnSpPr>
                      <a:stCxn id="98" idx="6"/>
                      <a:endCxn id="99" idx="2"/>
                    </p:cNvCxnSpPr>
                    <p:nvPr/>
                  </p:nvCxnSpPr>
                  <p:spPr bwMode="auto">
                    <a:xfrm flipV="1">
                      <a:off x="4436986" y="1635869"/>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7" name="直線接點 96"/>
                    <p:cNvCxnSpPr>
                      <a:stCxn id="98" idx="6"/>
                      <a:endCxn id="95" idx="2"/>
                    </p:cNvCxnSpPr>
                    <p:nvPr/>
                  </p:nvCxnSpPr>
                  <p:spPr bwMode="auto">
                    <a:xfrm>
                      <a:off x="4436986" y="1731116"/>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98" name="橢圓 97"/>
                    <p:cNvSpPr/>
                    <p:nvPr/>
                  </p:nvSpPr>
                  <p:spPr bwMode="auto">
                    <a:xfrm>
                      <a:off x="4368799" y="169702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9" name="橢圓 98"/>
                    <p:cNvSpPr/>
                    <p:nvPr/>
                  </p:nvSpPr>
                  <p:spPr bwMode="auto">
                    <a:xfrm>
                      <a:off x="4535487" y="160177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00" name="直線接點 99"/>
                    <p:cNvCxnSpPr>
                      <a:stCxn id="81" idx="6"/>
                      <a:endCxn id="75" idx="2"/>
                    </p:cNvCxnSpPr>
                    <p:nvPr/>
                  </p:nvCxnSpPr>
                  <p:spPr bwMode="auto">
                    <a:xfrm flipV="1">
                      <a:off x="4425873" y="2458199"/>
                      <a:ext cx="100407" cy="7620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grpSp>
            </p:grpSp>
          </p:grpSp>
          <p:sp>
            <p:nvSpPr>
              <p:cNvPr id="120" name="矩形 119"/>
              <p:cNvSpPr/>
              <p:nvPr/>
            </p:nvSpPr>
            <p:spPr bwMode="auto">
              <a:xfrm>
                <a:off x="5572132" y="3872618"/>
                <a:ext cx="612962" cy="71438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122" name="直線接點 121"/>
              <p:cNvCxnSpPr/>
              <p:nvPr/>
            </p:nvCxnSpPr>
            <p:spPr bwMode="auto">
              <a:xfrm>
                <a:off x="5711496" y="4568496"/>
                <a:ext cx="1860900" cy="3512"/>
              </a:xfrm>
              <a:prstGeom prst="line">
                <a:avLst/>
              </a:prstGeom>
              <a:solidFill>
                <a:schemeClr val="accent1"/>
              </a:solidFill>
              <a:ln w="12700" cap="flat" cmpd="sng" algn="ctr">
                <a:solidFill>
                  <a:srgbClr val="FFC000"/>
                </a:solidFill>
                <a:prstDash val="solid"/>
                <a:round/>
                <a:headEnd type="none" w="med" len="med"/>
                <a:tailEnd type="none" w="med" len="med"/>
              </a:ln>
              <a:effectLst/>
            </p:spPr>
          </p:cxnSp>
        </p:grpSp>
        <p:sp>
          <p:nvSpPr>
            <p:cNvPr id="129" name="左大括弧 128"/>
            <p:cNvSpPr/>
            <p:nvPr/>
          </p:nvSpPr>
          <p:spPr bwMode="auto">
            <a:xfrm rot="16200000">
              <a:off x="5875744" y="4482710"/>
              <a:ext cx="107157" cy="428628"/>
            </a:xfrm>
            <a:prstGeom prst="lef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30" name="文字方塊 129"/>
            <p:cNvSpPr txBox="1"/>
            <p:nvPr/>
          </p:nvSpPr>
          <p:spPr>
            <a:xfrm>
              <a:off x="5715008" y="4714884"/>
              <a:ext cx="785818" cy="292388"/>
            </a:xfrm>
            <a:prstGeom prst="rect">
              <a:avLst/>
            </a:prstGeom>
            <a:noFill/>
          </p:spPr>
          <p:txBody>
            <a:bodyPr wrap="square" rtlCol="0">
              <a:spAutoFit/>
            </a:bodyPr>
            <a:lstStyle/>
            <a:p>
              <a:r>
                <a:rPr lang="en-US" altLang="zh-TW" sz="1300" dirty="0" err="1" smtClean="0">
                  <a:solidFill>
                    <a:srgbClr val="FF0000"/>
                  </a:solidFill>
                </a:rPr>
                <a:t>i</a:t>
              </a:r>
              <a:r>
                <a:rPr lang="en-US" altLang="zh-TW" sz="1300" dirty="0" smtClean="0">
                  <a:solidFill>
                    <a:srgbClr val="FF0000"/>
                  </a:solidFill>
                </a:rPr>
                <a:t>=m</a:t>
              </a:r>
              <a:endParaRPr lang="zh-TW" altLang="en-US" sz="1300" dirty="0">
                <a:solidFill>
                  <a:srgbClr val="FF0000"/>
                </a:solidFill>
              </a:endParaRPr>
            </a:p>
          </p:txBody>
        </p:sp>
        <p:sp>
          <p:nvSpPr>
            <p:cNvPr id="131" name="文字方塊 130"/>
            <p:cNvSpPr txBox="1"/>
            <p:nvPr/>
          </p:nvSpPr>
          <p:spPr>
            <a:xfrm>
              <a:off x="6842776" y="5214950"/>
              <a:ext cx="642942" cy="292388"/>
            </a:xfrm>
            <a:prstGeom prst="rect">
              <a:avLst/>
            </a:prstGeom>
            <a:noFill/>
          </p:spPr>
          <p:txBody>
            <a:bodyPr wrap="square" rtlCol="0">
              <a:spAutoFit/>
            </a:bodyPr>
            <a:lstStyle/>
            <a:p>
              <a:r>
                <a:rPr lang="en-US" altLang="zh-TW" sz="1300" dirty="0" smtClean="0">
                  <a:solidFill>
                    <a:srgbClr val="FF0000"/>
                  </a:solidFill>
                </a:rPr>
                <a:t>2   1</a:t>
              </a:r>
              <a:endParaRPr lang="zh-TW" altLang="en-US" sz="1300" dirty="0">
                <a:solidFill>
                  <a:srgbClr val="FF0000"/>
                </a:solidFill>
              </a:endParaRPr>
            </a:p>
          </p:txBody>
        </p:sp>
      </p:grpSp>
      <p:cxnSp>
        <p:nvCxnSpPr>
          <p:cNvPr id="134" name="直線單箭頭接點 133"/>
          <p:cNvCxnSpPr/>
          <p:nvPr/>
        </p:nvCxnSpPr>
        <p:spPr bwMode="auto">
          <a:xfrm flipV="1">
            <a:off x="6500826" y="2643182"/>
            <a:ext cx="357190" cy="142876"/>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500"/>
                                        <p:tgtEl>
                                          <p:spTgt spid="132"/>
                                        </p:tgtEl>
                                      </p:cBhvr>
                                    </p:animEffect>
                                  </p:childTnLst>
                                </p:cTn>
                              </p:par>
                              <p:par>
                                <p:cTn id="14" presetID="10" presetClass="entr" presetSubtype="0" fill="hold" nodeType="with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main()</a:t>
            </a:r>
            <a:endParaRPr lang="zh-TW" altLang="en-US" dirty="0"/>
          </a:p>
        </p:txBody>
      </p:sp>
      <p:sp>
        <p:nvSpPr>
          <p:cNvPr id="3" name="內容版面配置區 2"/>
          <p:cNvSpPr>
            <a:spLocks noGrp="1"/>
          </p:cNvSpPr>
          <p:nvPr>
            <p:ph idx="1"/>
          </p:nvPr>
        </p:nvSpPr>
        <p:spPr/>
        <p:txBody>
          <a:bodyPr/>
          <a:lstStyle/>
          <a:p>
            <a:pPr>
              <a:buNone/>
            </a:pPr>
            <a:r>
              <a:rPr lang="en-US" altLang="zh-TW" sz="1300" b="0" dirty="0" smtClean="0"/>
              <a:t>      </a:t>
            </a:r>
            <a:r>
              <a:rPr lang="en-US" altLang="zh-TW" sz="1300" b="0" dirty="0" err="1" smtClean="0"/>
              <a:t>cout</a:t>
            </a:r>
            <a:r>
              <a:rPr lang="en-US" altLang="zh-TW" sz="1300" b="0" dirty="0" smtClean="0"/>
              <a:t>&lt;&lt;</a:t>
            </a:r>
            <a:r>
              <a:rPr lang="en-US" altLang="zh-TW" sz="1300" b="0" dirty="0" err="1" smtClean="0"/>
              <a:t>endl</a:t>
            </a:r>
            <a:r>
              <a:rPr lang="en-US" altLang="zh-TW" sz="1300" b="0" dirty="0" smtClean="0"/>
              <a:t>&lt;&lt;"==========Result=========="&lt;&lt;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a:t>
            </a:r>
            <a:r>
              <a:rPr lang="en-US" altLang="zh-TW" sz="1300" b="0" dirty="0" err="1" smtClean="0"/>
              <a:t>Captical</a:t>
            </a:r>
            <a:r>
              <a:rPr lang="en-US" altLang="zh-TW" sz="1300" b="0" dirty="0" smtClean="0"/>
              <a:t>:"&lt;&lt;</a:t>
            </a:r>
            <a:r>
              <a:rPr lang="en-US" altLang="zh-TW" sz="1300" b="0" dirty="0" err="1" smtClean="0"/>
              <a:t>captial</a:t>
            </a:r>
            <a:r>
              <a:rPr lang="en-US" altLang="zh-TW" sz="1300" b="0" dirty="0" smtClean="0"/>
              <a:t>&lt;&lt;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&lt;&lt;"Initial stock price:"&lt;&lt;</a:t>
            </a:r>
            <a:r>
              <a:rPr lang="en-US" altLang="zh-TW" sz="1300" b="0" dirty="0" err="1" smtClean="0"/>
              <a:t>iniPrice</a:t>
            </a:r>
            <a:r>
              <a:rPr lang="en-US" altLang="zh-TW" sz="1300" b="0" dirty="0" smtClean="0"/>
              <a:t>&lt;&lt;</a:t>
            </a:r>
            <a:r>
              <a:rPr lang="en-US" altLang="zh-TW" sz="1300" b="0" dirty="0" err="1" smtClean="0"/>
              <a:t>endl</a:t>
            </a:r>
            <a:r>
              <a:rPr lang="en-US" altLang="zh-TW" sz="1300" b="0" dirty="0" smtClean="0"/>
              <a:t>;</a:t>
            </a:r>
          </a:p>
          <a:p>
            <a:pPr>
              <a:buNone/>
            </a:pPr>
            <a:r>
              <a:rPr lang="fr-FR" altLang="zh-TW" sz="1300" b="0" dirty="0" smtClean="0"/>
              <a:t>	cout&lt;&lt;"Exercise price:"&lt;&lt;exePrice&lt;&lt;endl;</a:t>
            </a:r>
          </a:p>
          <a:p>
            <a:pPr>
              <a:buNone/>
            </a:pPr>
            <a:r>
              <a:rPr lang="en-US" altLang="zh-TW" sz="1300" b="0" dirty="0" smtClean="0"/>
              <a:t>	</a:t>
            </a:r>
            <a:r>
              <a:rPr lang="en-US" altLang="zh-TW" sz="1300" b="0" dirty="0" err="1" smtClean="0"/>
              <a:t>cout</a:t>
            </a:r>
            <a:r>
              <a:rPr lang="en-US" altLang="zh-TW" sz="1300" b="0" dirty="0" smtClean="0"/>
              <a:t>&lt;&lt;"</a:t>
            </a:r>
            <a:r>
              <a:rPr lang="en-US" altLang="zh-TW" sz="1300" b="0" dirty="0" err="1" smtClean="0"/>
              <a:t>Hight</a:t>
            </a:r>
            <a:r>
              <a:rPr lang="en-US" altLang="zh-TW" sz="1300" b="0" dirty="0" smtClean="0"/>
              <a:t> bound price:"&lt;&lt;</a:t>
            </a:r>
            <a:r>
              <a:rPr lang="en-US" altLang="zh-TW" sz="1300" b="0" dirty="0" err="1" smtClean="0"/>
              <a:t>hPrice</a:t>
            </a:r>
            <a:r>
              <a:rPr lang="en-US" altLang="zh-TW" sz="1300" b="0" dirty="0" smtClean="0"/>
              <a:t>&lt;&lt;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&lt;&lt;"Low bound price:"&lt;&lt;</a:t>
            </a:r>
            <a:r>
              <a:rPr lang="en-US" altLang="zh-TW" sz="1300" b="0" dirty="0" err="1" smtClean="0"/>
              <a:t>lPrice</a:t>
            </a:r>
            <a:r>
              <a:rPr lang="en-US" altLang="zh-TW" sz="1300" b="0" dirty="0" smtClean="0"/>
              <a:t>&lt;&lt;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&lt;&lt;"Year rate:"&lt;&lt;r&lt;&lt;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&lt;&lt;"Sigma:"&lt;&lt;sigma&lt;&lt;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&lt;&lt;"term:"&lt;&lt;m&lt;&lt;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&lt;&lt;"Start date:"&lt;&lt;</a:t>
            </a:r>
            <a:r>
              <a:rPr lang="en-US" altLang="zh-TW" sz="1300" b="0" dirty="0" err="1" smtClean="0"/>
              <a:t>obDate</a:t>
            </a:r>
            <a:r>
              <a:rPr lang="en-US" altLang="zh-TW" sz="1300" b="0" dirty="0" smtClean="0"/>
              <a:t>[0][YEAR]&lt;&lt;"/"&lt;&lt;</a:t>
            </a:r>
            <a:r>
              <a:rPr lang="en-US" altLang="zh-TW" sz="1300" b="0" dirty="0" err="1" smtClean="0"/>
              <a:t>obDate</a:t>
            </a:r>
            <a:r>
              <a:rPr lang="en-US" altLang="zh-TW" sz="1300" b="0" dirty="0" smtClean="0"/>
              <a:t>[0][MONTH]&lt;&lt;"/"&lt;&lt;</a:t>
            </a:r>
            <a:r>
              <a:rPr lang="en-US" altLang="zh-TW" sz="1300" b="0" dirty="0" err="1" smtClean="0"/>
              <a:t>obDate</a:t>
            </a:r>
            <a:r>
              <a:rPr lang="en-US" altLang="zh-TW" sz="1300" b="0" dirty="0" smtClean="0"/>
              <a:t>[0][DAY]&lt;&lt;</a:t>
            </a:r>
            <a:r>
              <a:rPr lang="en-US" altLang="zh-TW" sz="1300" b="0" dirty="0" err="1" smtClean="0"/>
              <a:t>endl</a:t>
            </a:r>
            <a:r>
              <a:rPr lang="en-US" altLang="zh-TW" sz="1300" b="0" dirty="0" smtClean="0"/>
              <a:t>;</a:t>
            </a:r>
          </a:p>
          <a:p>
            <a:pPr>
              <a:buNone/>
            </a:pPr>
            <a:r>
              <a:rPr lang="en-US" altLang="zh-TW" sz="1300" b="0" dirty="0" smtClean="0"/>
              <a:t>	for(</a:t>
            </a:r>
            <a:r>
              <a:rPr lang="en-US" altLang="zh-TW" sz="1300" b="0" dirty="0" err="1" smtClean="0"/>
              <a:t>i</a:t>
            </a:r>
            <a:r>
              <a:rPr lang="en-US" altLang="zh-TW" sz="1300" b="0" dirty="0" smtClean="0"/>
              <a:t>=1;i&lt;</a:t>
            </a:r>
            <a:r>
              <a:rPr lang="en-US" altLang="zh-TW" sz="1300" b="0" dirty="0" err="1" smtClean="0"/>
              <a:t>obNum;i</a:t>
            </a:r>
            <a:r>
              <a:rPr lang="en-US" altLang="zh-TW" sz="1300" b="0" dirty="0" smtClean="0"/>
              <a:t>++)</a:t>
            </a:r>
          </a:p>
          <a:p>
            <a:pPr marL="538163">
              <a:buNone/>
            </a:pPr>
            <a:r>
              <a:rPr lang="en-US" altLang="zh-TW" sz="1300" b="0" dirty="0" smtClean="0"/>
              <a:t>	</a:t>
            </a:r>
            <a:r>
              <a:rPr lang="en-US" altLang="zh-TW" sz="1300" b="0" dirty="0" err="1" smtClean="0"/>
              <a:t>cout</a:t>
            </a:r>
            <a:r>
              <a:rPr lang="en-US" altLang="zh-TW" sz="1300" b="0" dirty="0" smtClean="0"/>
              <a:t>&lt;&lt;"Observation date &lt;&lt;</a:t>
            </a:r>
            <a:r>
              <a:rPr lang="en-US" altLang="zh-TW" sz="1300" b="0" dirty="0" err="1" smtClean="0"/>
              <a:t>i</a:t>
            </a:r>
            <a:r>
              <a:rPr lang="en-US" altLang="zh-TW" sz="1300" b="0" dirty="0" smtClean="0"/>
              <a:t>&lt;&lt;":"&lt;&lt;</a:t>
            </a:r>
            <a:r>
              <a:rPr lang="en-US" altLang="zh-TW" sz="1300" b="0" dirty="0" err="1" smtClean="0"/>
              <a:t>obDate</a:t>
            </a:r>
            <a:r>
              <a:rPr lang="en-US" altLang="zh-TW" sz="1300" b="0" dirty="0" smtClean="0"/>
              <a:t>[</a:t>
            </a:r>
            <a:r>
              <a:rPr lang="en-US" altLang="zh-TW" sz="1300" b="0" dirty="0" err="1" smtClean="0"/>
              <a:t>i</a:t>
            </a:r>
            <a:r>
              <a:rPr lang="en-US" altLang="zh-TW" sz="1300" b="0" dirty="0" smtClean="0"/>
              <a:t>][YEAR]&lt;&lt;"/"&lt;&lt;</a:t>
            </a:r>
            <a:r>
              <a:rPr lang="en-US" altLang="zh-TW" sz="1300" b="0" dirty="0" err="1" smtClean="0"/>
              <a:t>obDate</a:t>
            </a:r>
            <a:r>
              <a:rPr lang="en-US" altLang="zh-TW" sz="1300" b="0" dirty="0" smtClean="0"/>
              <a:t>[</a:t>
            </a:r>
            <a:r>
              <a:rPr lang="en-US" altLang="zh-TW" sz="1300" b="0" dirty="0" err="1" smtClean="0"/>
              <a:t>i</a:t>
            </a:r>
            <a:r>
              <a:rPr lang="en-US" altLang="zh-TW" sz="1300" b="0" dirty="0" smtClean="0"/>
              <a:t>][MONTH]&lt;&lt;"/“</a:t>
            </a:r>
          </a:p>
          <a:p>
            <a:pPr marL="538163">
              <a:buNone/>
            </a:pPr>
            <a:r>
              <a:rPr lang="en-US" altLang="zh-TW" sz="1300" b="0" dirty="0" smtClean="0"/>
              <a:t>	&lt;&lt;</a:t>
            </a:r>
            <a:r>
              <a:rPr lang="en-US" altLang="zh-TW" sz="1300" b="0" dirty="0" err="1" smtClean="0"/>
              <a:t>obDate</a:t>
            </a:r>
            <a:r>
              <a:rPr lang="en-US" altLang="zh-TW" sz="1300" b="0" dirty="0" smtClean="0"/>
              <a:t>[</a:t>
            </a:r>
            <a:r>
              <a:rPr lang="en-US" altLang="zh-TW" sz="1300" b="0" dirty="0" err="1" smtClean="0"/>
              <a:t>i</a:t>
            </a:r>
            <a:r>
              <a:rPr lang="en-US" altLang="zh-TW" sz="1300" b="0" dirty="0" smtClean="0"/>
              <a:t>][DAY]&lt;&lt;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&lt;&lt;"End date:"&lt;&lt;</a:t>
            </a:r>
            <a:r>
              <a:rPr lang="en-US" altLang="zh-TW" sz="1300" b="0" dirty="0" err="1" smtClean="0"/>
              <a:t>obDate</a:t>
            </a:r>
            <a:r>
              <a:rPr lang="en-US" altLang="zh-TW" sz="1300" b="0" dirty="0" smtClean="0"/>
              <a:t>[</a:t>
            </a:r>
            <a:r>
              <a:rPr lang="en-US" altLang="zh-TW" sz="1300" b="0" dirty="0" err="1" smtClean="0"/>
              <a:t>obNum</a:t>
            </a:r>
            <a:r>
              <a:rPr lang="en-US" altLang="zh-TW" sz="1300" b="0" dirty="0" smtClean="0"/>
              <a:t>][YEAR]&lt;&lt;"/"&lt;&lt;</a:t>
            </a:r>
            <a:r>
              <a:rPr lang="en-US" altLang="zh-TW" sz="1300" b="0" dirty="0" err="1" smtClean="0"/>
              <a:t>obDate</a:t>
            </a:r>
            <a:r>
              <a:rPr lang="en-US" altLang="zh-TW" sz="1300" b="0" dirty="0" smtClean="0"/>
              <a:t>[</a:t>
            </a:r>
            <a:r>
              <a:rPr lang="en-US" altLang="zh-TW" sz="1300" b="0" dirty="0" err="1" smtClean="0"/>
              <a:t>obNum</a:t>
            </a:r>
            <a:r>
              <a:rPr lang="en-US" altLang="zh-TW" sz="1300" b="0" dirty="0" smtClean="0"/>
              <a:t>][MONTH]&lt;&lt;"/"&lt;&lt;</a:t>
            </a:r>
            <a:r>
              <a:rPr lang="en-US" altLang="zh-TW" sz="1300" b="0" dirty="0" err="1" smtClean="0"/>
              <a:t>obDate</a:t>
            </a:r>
            <a:r>
              <a:rPr lang="en-US" altLang="zh-TW" sz="1300" b="0" dirty="0" smtClean="0"/>
              <a:t>[</a:t>
            </a:r>
            <a:r>
              <a:rPr lang="en-US" altLang="zh-TW" sz="1300" b="0" dirty="0" err="1" smtClean="0"/>
              <a:t>obNum</a:t>
            </a:r>
            <a:r>
              <a:rPr lang="en-US" altLang="zh-TW" sz="1300" b="0" dirty="0" smtClean="0"/>
              <a:t>][DAY]&lt;&lt;</a:t>
            </a:r>
            <a:r>
              <a:rPr lang="en-US" altLang="zh-TW" sz="1300" b="0" dirty="0" err="1" smtClean="0"/>
              <a:t>endl</a:t>
            </a:r>
            <a:r>
              <a:rPr lang="en-US" altLang="zh-TW" sz="1300" b="0" dirty="0" smtClean="0"/>
              <a:t>;</a:t>
            </a:r>
          </a:p>
          <a:p>
            <a:pPr>
              <a:buNone/>
            </a:pPr>
            <a:r>
              <a:rPr lang="en-US" altLang="zh-TW" sz="1300" b="0" dirty="0" smtClean="0"/>
              <a:t>	</a:t>
            </a:r>
            <a:r>
              <a:rPr lang="en-US" altLang="zh-TW" sz="1300" b="0" dirty="0" err="1" smtClean="0"/>
              <a:t>cout</a:t>
            </a:r>
            <a:r>
              <a:rPr lang="en-US" altLang="zh-TW" sz="1300" b="0" dirty="0" smtClean="0"/>
              <a:t>&lt;&lt;"</a:t>
            </a:r>
            <a:r>
              <a:rPr lang="en-US" altLang="zh-TW" sz="1300" b="0" dirty="0" err="1" smtClean="0"/>
              <a:t>Princing</a:t>
            </a:r>
            <a:r>
              <a:rPr lang="en-US" altLang="zh-TW" sz="1300" b="0" dirty="0" smtClean="0"/>
              <a:t> Result</a:t>
            </a:r>
            <a:r>
              <a:rPr lang="zh-TW" altLang="en-US" sz="1300" b="0" dirty="0" smtClean="0"/>
              <a:t>：</a:t>
            </a:r>
            <a:r>
              <a:rPr lang="en-US" altLang="zh-TW" sz="1300" b="0" dirty="0" smtClean="0"/>
              <a:t>"&lt;&lt;value[0][0]/exp(r*t)&lt;&lt;</a:t>
            </a:r>
            <a:r>
              <a:rPr lang="en-US" altLang="zh-TW" sz="1300" b="0" dirty="0" err="1" smtClean="0"/>
              <a:t>endl</a:t>
            </a:r>
            <a:r>
              <a:rPr lang="en-US" altLang="zh-TW" sz="1300" b="0" dirty="0" smtClean="0"/>
              <a:t>;	</a:t>
            </a:r>
            <a:r>
              <a:rPr lang="en-US" altLang="zh-TW" sz="1300" b="0" dirty="0" smtClean="0">
                <a:solidFill>
                  <a:srgbClr val="00B050"/>
                </a:solidFill>
              </a:rPr>
              <a:t>//discount the value</a:t>
            </a:r>
          </a:p>
          <a:p>
            <a:pPr>
              <a:buNone/>
            </a:pPr>
            <a:r>
              <a:rPr lang="en-US" altLang="zh-TW" sz="1300" b="0" dirty="0" smtClean="0"/>
              <a:t>	</a:t>
            </a:r>
            <a:r>
              <a:rPr lang="en-US" altLang="zh-TW" sz="1300" b="0" dirty="0" err="1" smtClean="0"/>
              <a:t>cout</a:t>
            </a:r>
            <a:r>
              <a:rPr lang="en-US" altLang="zh-TW" sz="1300" b="0" dirty="0" smtClean="0"/>
              <a:t>&lt;&lt;"=========================="&lt;&lt;</a:t>
            </a:r>
            <a:r>
              <a:rPr lang="en-US" altLang="zh-TW" sz="1300" b="0" dirty="0" err="1" smtClean="0"/>
              <a:t>endl</a:t>
            </a:r>
            <a:r>
              <a:rPr lang="en-US" altLang="zh-TW" sz="1300" b="0" dirty="0" smtClean="0"/>
              <a:t>;</a:t>
            </a:r>
          </a:p>
          <a:p>
            <a:pPr>
              <a:buNone/>
            </a:pPr>
            <a:r>
              <a:rPr lang="en-US" altLang="zh-TW" sz="1300" b="0" dirty="0" smtClean="0"/>
              <a:t>	system("pause");</a:t>
            </a:r>
          </a:p>
          <a:p>
            <a:pPr>
              <a:buNone/>
            </a:pPr>
            <a:r>
              <a:rPr lang="en-US" altLang="zh-TW" sz="1300" b="0" dirty="0" smtClean="0"/>
              <a:t>	return 0;</a:t>
            </a:r>
          </a:p>
          <a:p>
            <a:pPr>
              <a:buNone/>
            </a:pPr>
            <a:r>
              <a:rPr lang="en-US" altLang="zh-TW" sz="1300" b="0" dirty="0" smtClean="0"/>
              <a:t>}</a:t>
            </a:r>
            <a:endParaRPr lang="zh-TW" altLang="en-US" sz="13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32</a:t>
            </a:fld>
            <a:endParaRPr lang="en-US" altLang="zh-TW"/>
          </a:p>
        </p:txBody>
      </p:sp>
      <p:sp>
        <p:nvSpPr>
          <p:cNvPr id="5" name="矩形 4"/>
          <p:cNvSpPr/>
          <p:nvPr/>
        </p:nvSpPr>
        <p:spPr bwMode="auto">
          <a:xfrm>
            <a:off x="3286116" y="5000636"/>
            <a:ext cx="1785950"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33</a:t>
            </a:fld>
            <a:endParaRPr lang="en-US" altLang="zh-TW"/>
          </a:p>
        </p:txBody>
      </p:sp>
      <p:pic>
        <p:nvPicPr>
          <p:cNvPr id="16387" name="Picture 3"/>
          <p:cNvPicPr>
            <a:picLocks noChangeAspect="1" noChangeArrowheads="1"/>
          </p:cNvPicPr>
          <p:nvPr/>
        </p:nvPicPr>
        <p:blipFill>
          <a:blip r:embed="rId2" cstate="print"/>
          <a:srcRect/>
          <a:stretch>
            <a:fillRect/>
          </a:stretch>
        </p:blipFill>
        <p:spPr bwMode="auto">
          <a:xfrm>
            <a:off x="142844" y="1214422"/>
            <a:ext cx="2562225" cy="4029075"/>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a:stretch>
            <a:fillRect/>
          </a:stretch>
        </p:blipFill>
        <p:spPr bwMode="auto">
          <a:xfrm>
            <a:off x="2428860" y="1214422"/>
            <a:ext cx="2562225" cy="4029075"/>
          </a:xfrm>
          <a:prstGeom prst="rect">
            <a:avLst/>
          </a:prstGeom>
          <a:noFill/>
          <a:ln w="9525">
            <a:noFill/>
            <a:miter lim="800000"/>
            <a:headEnd/>
            <a:tailEnd/>
          </a:ln>
        </p:spPr>
      </p:pic>
      <p:pic>
        <p:nvPicPr>
          <p:cNvPr id="16389" name="Picture 5"/>
          <p:cNvPicPr>
            <a:picLocks noChangeAspect="1" noChangeArrowheads="1"/>
          </p:cNvPicPr>
          <p:nvPr/>
        </p:nvPicPr>
        <p:blipFill>
          <a:blip r:embed="rId4" cstate="print"/>
          <a:srcRect/>
          <a:stretch>
            <a:fillRect/>
          </a:stretch>
        </p:blipFill>
        <p:spPr bwMode="auto">
          <a:xfrm>
            <a:off x="4729181" y="1211275"/>
            <a:ext cx="2486025" cy="4029075"/>
          </a:xfrm>
          <a:prstGeom prst="rect">
            <a:avLst/>
          </a:prstGeom>
          <a:noFill/>
          <a:ln w="9525">
            <a:noFill/>
            <a:miter lim="800000"/>
            <a:headEnd/>
            <a:tailEnd/>
          </a:ln>
        </p:spPr>
      </p:pic>
      <p:pic>
        <p:nvPicPr>
          <p:cNvPr id="16390" name="Picture 6"/>
          <p:cNvPicPr>
            <a:picLocks noChangeAspect="1" noChangeArrowheads="1"/>
          </p:cNvPicPr>
          <p:nvPr/>
        </p:nvPicPr>
        <p:blipFill>
          <a:blip r:embed="rId5" cstate="print"/>
          <a:srcRect r="11431"/>
          <a:stretch>
            <a:fillRect/>
          </a:stretch>
        </p:blipFill>
        <p:spPr bwMode="auto">
          <a:xfrm>
            <a:off x="6942154" y="1211275"/>
            <a:ext cx="2201846" cy="4029075"/>
          </a:xfrm>
          <a:prstGeom prst="rect">
            <a:avLst/>
          </a:prstGeom>
          <a:noFill/>
          <a:ln w="9525">
            <a:noFill/>
            <a:miter lim="800000"/>
            <a:headEnd/>
            <a:tailEnd/>
          </a:ln>
        </p:spPr>
      </p:pic>
      <p:sp>
        <p:nvSpPr>
          <p:cNvPr id="11" name="向右箭號 10"/>
          <p:cNvSpPr/>
          <p:nvPr/>
        </p:nvSpPr>
        <p:spPr bwMode="auto">
          <a:xfrm>
            <a:off x="500034" y="5429264"/>
            <a:ext cx="7929618" cy="64294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 name="矩形 11"/>
          <p:cNvSpPr/>
          <p:nvPr/>
        </p:nvSpPr>
        <p:spPr bwMode="auto">
          <a:xfrm>
            <a:off x="142844" y="3046410"/>
            <a:ext cx="8786874"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4" name="矩形 13"/>
          <p:cNvSpPr/>
          <p:nvPr/>
        </p:nvSpPr>
        <p:spPr bwMode="auto">
          <a:xfrm>
            <a:off x="142844" y="4117980"/>
            <a:ext cx="8786874" cy="1428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gn="ctr">
              <a:buNone/>
            </a:pPr>
            <a:endParaRPr lang="en-US" altLang="zh-TW" dirty="0" smtClean="0"/>
          </a:p>
          <a:p>
            <a:pPr algn="ctr">
              <a:buNone/>
            </a:pPr>
            <a:endParaRPr lang="en-US" altLang="zh-TW" dirty="0" smtClean="0"/>
          </a:p>
          <a:p>
            <a:pPr algn="ctr">
              <a:buNone/>
            </a:pPr>
            <a:r>
              <a:rPr lang="en-US" altLang="zh-TW" sz="4000" dirty="0" smtClean="0"/>
              <a:t>Thanks for your listen</a:t>
            </a:r>
          </a:p>
          <a:p>
            <a:pPr algn="ctr">
              <a:buNone/>
            </a:pPr>
            <a:r>
              <a:rPr lang="en-US" altLang="zh-TW" sz="4000" dirty="0" smtClean="0"/>
              <a:t>End</a:t>
            </a:r>
            <a:endParaRPr lang="zh-TW" altLang="en-US" sz="400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34</a:t>
            </a:fld>
            <a:endParaRPr lang="en-US" altLang="zh-TW"/>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214282" y="1000108"/>
          <a:ext cx="8643998" cy="5248275"/>
        </p:xfrm>
        <a:graphic>
          <a:graphicData uri="http://schemas.openxmlformats.org/drawingml/2006/chart">
            <c:chart xmlns:c="http://schemas.openxmlformats.org/drawingml/2006/chart" xmlns:r="http://schemas.openxmlformats.org/officeDocument/2006/relationships" r:id="rId2"/>
          </a:graphicData>
        </a:graphic>
      </p:graphicFrame>
      <p:sp>
        <p:nvSpPr>
          <p:cNvPr id="2" name="標題 1"/>
          <p:cNvSpPr>
            <a:spLocks noGrp="1"/>
          </p:cNvSpPr>
          <p:nvPr>
            <p:ph type="title"/>
          </p:nvPr>
        </p:nvSpPr>
        <p:spPr/>
        <p:txBody>
          <a:bodyPr/>
          <a:lstStyle/>
          <a:p>
            <a:r>
              <a:rPr lang="en-US" altLang="zh-TW" sz="3000" dirty="0" smtClean="0"/>
              <a:t>Product Information-</a:t>
            </a:r>
            <a:br>
              <a:rPr lang="en-US" altLang="zh-TW" sz="3000" dirty="0" smtClean="0"/>
            </a:br>
            <a:r>
              <a:rPr lang="en-US" altLang="zh-TW" sz="3000" dirty="0" smtClean="0"/>
              <a:t>Computing Rule</a:t>
            </a:r>
            <a:endParaRPr lang="zh-TW" altLang="en-US" sz="3000" dirty="0"/>
          </a:p>
        </p:txBody>
      </p:sp>
      <p:cxnSp>
        <p:nvCxnSpPr>
          <p:cNvPr id="6" name="直線接點 5"/>
          <p:cNvCxnSpPr/>
          <p:nvPr/>
        </p:nvCxnSpPr>
        <p:spPr bwMode="auto">
          <a:xfrm>
            <a:off x="898682" y="3744732"/>
            <a:ext cx="7602408" cy="0"/>
          </a:xfrm>
          <a:prstGeom prst="line">
            <a:avLst/>
          </a:prstGeom>
          <a:solidFill>
            <a:schemeClr val="accent1"/>
          </a:solidFill>
          <a:ln w="28575" cap="flat" cmpd="sng" algn="ctr">
            <a:solidFill>
              <a:srgbClr val="FFC000"/>
            </a:solidFill>
            <a:prstDash val="solid"/>
            <a:round/>
            <a:headEnd type="none" w="med" len="med"/>
            <a:tailEnd type="none" w="med" len="med"/>
          </a:ln>
          <a:effectLst/>
        </p:spPr>
      </p:cxnSp>
      <p:sp>
        <p:nvSpPr>
          <p:cNvPr id="9" name="文字方塊 8"/>
          <p:cNvSpPr txBox="1"/>
          <p:nvPr/>
        </p:nvSpPr>
        <p:spPr>
          <a:xfrm>
            <a:off x="1357290" y="1150607"/>
            <a:ext cx="1071570" cy="492443"/>
          </a:xfrm>
          <a:prstGeom prst="rect">
            <a:avLst/>
          </a:prstGeom>
          <a:solidFill>
            <a:schemeClr val="bg1"/>
          </a:solidFill>
          <a:ln>
            <a:solidFill>
              <a:schemeClr val="tx1"/>
            </a:solidFill>
          </a:ln>
        </p:spPr>
        <p:txBody>
          <a:bodyPr wrap="square" rtlCol="0">
            <a:spAutoFit/>
          </a:bodyPr>
          <a:lstStyle/>
          <a:p>
            <a:r>
              <a:rPr lang="en-US" altLang="zh-TW" sz="1300" b="1" dirty="0" smtClean="0">
                <a:solidFill>
                  <a:srgbClr val="7030A0"/>
                </a:solidFill>
              </a:rPr>
              <a:t>H:$17</a:t>
            </a:r>
          </a:p>
          <a:p>
            <a:r>
              <a:rPr lang="en-US" altLang="zh-TW" sz="1300" b="1" dirty="0" smtClean="0">
                <a:solidFill>
                  <a:srgbClr val="FFC000"/>
                </a:solidFill>
              </a:rPr>
              <a:t>L:$14.28</a:t>
            </a:r>
            <a:endParaRPr lang="zh-TW" altLang="en-US" sz="1300" b="1" dirty="0">
              <a:solidFill>
                <a:srgbClr val="FFC000"/>
              </a:solidFill>
            </a:endParaRPr>
          </a:p>
        </p:txBody>
      </p:sp>
      <p:cxnSp>
        <p:nvCxnSpPr>
          <p:cNvPr id="8" name="直線接點 7"/>
          <p:cNvCxnSpPr/>
          <p:nvPr/>
        </p:nvCxnSpPr>
        <p:spPr bwMode="auto">
          <a:xfrm rot="5400000">
            <a:off x="-607255" y="3321843"/>
            <a:ext cx="32147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0" name="直線接點 9"/>
          <p:cNvCxnSpPr/>
          <p:nvPr/>
        </p:nvCxnSpPr>
        <p:spPr bwMode="auto">
          <a:xfrm rot="5400000">
            <a:off x="862962" y="3310365"/>
            <a:ext cx="32147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2" name="直線接點 11"/>
          <p:cNvCxnSpPr/>
          <p:nvPr/>
        </p:nvCxnSpPr>
        <p:spPr bwMode="auto">
          <a:xfrm rot="5400000">
            <a:off x="2524539" y="3318331"/>
            <a:ext cx="32147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 name="直線接點 12"/>
          <p:cNvCxnSpPr/>
          <p:nvPr/>
        </p:nvCxnSpPr>
        <p:spPr bwMode="auto">
          <a:xfrm rot="5400000">
            <a:off x="3795433" y="3318331"/>
            <a:ext cx="32147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4" name="直線接點 13"/>
          <p:cNvCxnSpPr/>
          <p:nvPr/>
        </p:nvCxnSpPr>
        <p:spPr bwMode="auto">
          <a:xfrm rot="5400000">
            <a:off x="5464975" y="3310365"/>
            <a:ext cx="32147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5" name="直線接點 14"/>
          <p:cNvCxnSpPr/>
          <p:nvPr/>
        </p:nvCxnSpPr>
        <p:spPr bwMode="auto">
          <a:xfrm rot="5400000">
            <a:off x="6720879" y="3318331"/>
            <a:ext cx="321471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6" name="文字方塊 15"/>
          <p:cNvSpPr txBox="1"/>
          <p:nvPr/>
        </p:nvSpPr>
        <p:spPr>
          <a:xfrm>
            <a:off x="500034" y="642918"/>
            <a:ext cx="1428760" cy="369332"/>
          </a:xfrm>
          <a:prstGeom prst="rect">
            <a:avLst/>
          </a:prstGeom>
          <a:solidFill>
            <a:schemeClr val="bg1"/>
          </a:solidFill>
          <a:ln>
            <a:solidFill>
              <a:schemeClr val="tx1"/>
            </a:solidFill>
          </a:ln>
        </p:spPr>
        <p:txBody>
          <a:bodyPr wrap="square" rtlCol="0">
            <a:spAutoFit/>
          </a:bodyPr>
          <a:lstStyle/>
          <a:p>
            <a:pPr algn="ctr"/>
            <a:r>
              <a:rPr lang="en-US" altLang="zh-TW" dirty="0" smtClean="0"/>
              <a:t>Start Date</a:t>
            </a:r>
            <a:endParaRPr lang="zh-TW" altLang="en-US" dirty="0"/>
          </a:p>
        </p:txBody>
      </p:sp>
      <p:cxnSp>
        <p:nvCxnSpPr>
          <p:cNvPr id="18" name="直線單箭頭接點 17"/>
          <p:cNvCxnSpPr>
            <a:stCxn id="16" idx="2"/>
          </p:cNvCxnSpPr>
          <p:nvPr/>
        </p:nvCxnSpPr>
        <p:spPr bwMode="auto">
          <a:xfrm rot="5400000">
            <a:off x="791857" y="1220493"/>
            <a:ext cx="630800" cy="2143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9" name="文字方塊 18"/>
          <p:cNvSpPr txBox="1"/>
          <p:nvPr/>
        </p:nvSpPr>
        <p:spPr>
          <a:xfrm>
            <a:off x="1714480" y="5345684"/>
            <a:ext cx="1428760" cy="369332"/>
          </a:xfrm>
          <a:prstGeom prst="rect">
            <a:avLst/>
          </a:prstGeom>
          <a:solidFill>
            <a:schemeClr val="bg1"/>
          </a:solidFill>
          <a:ln>
            <a:solidFill>
              <a:schemeClr val="tx1"/>
            </a:solidFill>
          </a:ln>
        </p:spPr>
        <p:txBody>
          <a:bodyPr wrap="square" rtlCol="0">
            <a:spAutoFit/>
          </a:bodyPr>
          <a:lstStyle/>
          <a:p>
            <a:pPr algn="ctr"/>
            <a:r>
              <a:rPr lang="en-US" altLang="zh-TW" dirty="0" smtClean="0"/>
              <a:t>Ob Date 1</a:t>
            </a:r>
            <a:endParaRPr lang="zh-TW" altLang="en-US" dirty="0"/>
          </a:p>
        </p:txBody>
      </p:sp>
      <p:sp>
        <p:nvSpPr>
          <p:cNvPr id="21" name="文字方塊 20"/>
          <p:cNvSpPr txBox="1"/>
          <p:nvPr/>
        </p:nvSpPr>
        <p:spPr>
          <a:xfrm>
            <a:off x="3286116" y="5345684"/>
            <a:ext cx="1428760" cy="369332"/>
          </a:xfrm>
          <a:prstGeom prst="rect">
            <a:avLst/>
          </a:prstGeom>
          <a:solidFill>
            <a:schemeClr val="bg1"/>
          </a:solidFill>
          <a:ln>
            <a:solidFill>
              <a:schemeClr val="tx1"/>
            </a:solidFill>
          </a:ln>
        </p:spPr>
        <p:txBody>
          <a:bodyPr wrap="square" rtlCol="0">
            <a:spAutoFit/>
          </a:bodyPr>
          <a:lstStyle/>
          <a:p>
            <a:pPr algn="ctr"/>
            <a:r>
              <a:rPr lang="en-US" altLang="zh-TW" dirty="0" smtClean="0"/>
              <a:t>Ob Date 2</a:t>
            </a:r>
            <a:endParaRPr lang="zh-TW" altLang="en-US" dirty="0"/>
          </a:p>
        </p:txBody>
      </p:sp>
      <p:sp>
        <p:nvSpPr>
          <p:cNvPr id="22" name="文字方塊 21"/>
          <p:cNvSpPr txBox="1"/>
          <p:nvPr/>
        </p:nvSpPr>
        <p:spPr>
          <a:xfrm>
            <a:off x="4786314" y="5357826"/>
            <a:ext cx="1428760" cy="369332"/>
          </a:xfrm>
          <a:prstGeom prst="rect">
            <a:avLst/>
          </a:prstGeom>
          <a:solidFill>
            <a:schemeClr val="bg1"/>
          </a:solidFill>
          <a:ln>
            <a:solidFill>
              <a:schemeClr val="tx1"/>
            </a:solidFill>
          </a:ln>
        </p:spPr>
        <p:txBody>
          <a:bodyPr wrap="square" rtlCol="0">
            <a:spAutoFit/>
          </a:bodyPr>
          <a:lstStyle/>
          <a:p>
            <a:pPr algn="ctr"/>
            <a:r>
              <a:rPr lang="en-US" altLang="zh-TW" dirty="0" smtClean="0"/>
              <a:t>Ob Date 3</a:t>
            </a:r>
            <a:endParaRPr lang="zh-TW" altLang="en-US" dirty="0"/>
          </a:p>
        </p:txBody>
      </p:sp>
      <p:sp>
        <p:nvSpPr>
          <p:cNvPr id="23" name="文字方塊 22"/>
          <p:cNvSpPr txBox="1"/>
          <p:nvPr/>
        </p:nvSpPr>
        <p:spPr>
          <a:xfrm>
            <a:off x="6286512" y="5357826"/>
            <a:ext cx="1428760" cy="369332"/>
          </a:xfrm>
          <a:prstGeom prst="rect">
            <a:avLst/>
          </a:prstGeom>
          <a:solidFill>
            <a:schemeClr val="bg1"/>
          </a:solidFill>
          <a:ln>
            <a:solidFill>
              <a:schemeClr val="tx1"/>
            </a:solidFill>
          </a:ln>
        </p:spPr>
        <p:txBody>
          <a:bodyPr wrap="square" rtlCol="0">
            <a:spAutoFit/>
          </a:bodyPr>
          <a:lstStyle/>
          <a:p>
            <a:pPr algn="ctr"/>
            <a:r>
              <a:rPr lang="en-US" altLang="zh-TW" dirty="0" smtClean="0"/>
              <a:t>Ob Date 4</a:t>
            </a:r>
            <a:endParaRPr lang="zh-TW" altLang="en-US" dirty="0"/>
          </a:p>
        </p:txBody>
      </p:sp>
      <p:sp>
        <p:nvSpPr>
          <p:cNvPr id="25" name="文字方塊 24"/>
          <p:cNvSpPr txBox="1"/>
          <p:nvPr/>
        </p:nvSpPr>
        <p:spPr>
          <a:xfrm>
            <a:off x="7429520" y="702214"/>
            <a:ext cx="1428760" cy="369332"/>
          </a:xfrm>
          <a:prstGeom prst="rect">
            <a:avLst/>
          </a:prstGeom>
          <a:solidFill>
            <a:schemeClr val="bg1"/>
          </a:solidFill>
          <a:ln>
            <a:solidFill>
              <a:schemeClr val="tx1"/>
            </a:solidFill>
          </a:ln>
        </p:spPr>
        <p:txBody>
          <a:bodyPr wrap="square" rtlCol="0">
            <a:spAutoFit/>
          </a:bodyPr>
          <a:lstStyle/>
          <a:p>
            <a:pPr algn="ctr"/>
            <a:r>
              <a:rPr lang="en-US" altLang="zh-TW" dirty="0" smtClean="0"/>
              <a:t>End Date</a:t>
            </a:r>
            <a:endParaRPr lang="zh-TW" altLang="en-US" dirty="0"/>
          </a:p>
        </p:txBody>
      </p:sp>
      <p:cxnSp>
        <p:nvCxnSpPr>
          <p:cNvPr id="27" name="直線單箭頭接點 26"/>
          <p:cNvCxnSpPr>
            <a:stCxn id="25" idx="2"/>
          </p:cNvCxnSpPr>
          <p:nvPr/>
        </p:nvCxnSpPr>
        <p:spPr bwMode="auto">
          <a:xfrm rot="16200000" flipH="1">
            <a:off x="7929586" y="1285860"/>
            <a:ext cx="642942" cy="21431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直線接點 27"/>
          <p:cNvCxnSpPr/>
          <p:nvPr/>
        </p:nvCxnSpPr>
        <p:spPr bwMode="auto">
          <a:xfrm>
            <a:off x="898682" y="2244534"/>
            <a:ext cx="7602408" cy="0"/>
          </a:xfrm>
          <a:prstGeom prst="line">
            <a:avLst/>
          </a:prstGeom>
          <a:solidFill>
            <a:schemeClr val="accent1"/>
          </a:solidFill>
          <a:ln w="28575" cap="flat" cmpd="sng" algn="ctr">
            <a:solidFill>
              <a:srgbClr val="7030A0"/>
            </a:solidFill>
            <a:prstDash val="solid"/>
            <a:round/>
            <a:headEnd type="none" w="med" len="med"/>
            <a:tailEnd type="none" w="med" len="med"/>
          </a:ln>
          <a:effectLst/>
        </p:spPr>
      </p:cxnSp>
      <p:sp>
        <p:nvSpPr>
          <p:cNvPr id="29" name="橢圓 28"/>
          <p:cNvSpPr/>
          <p:nvPr/>
        </p:nvSpPr>
        <p:spPr bwMode="auto">
          <a:xfrm flipV="1">
            <a:off x="917837" y="2161617"/>
            <a:ext cx="153701" cy="138986"/>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3" name="直線單箭頭接點 32"/>
          <p:cNvCxnSpPr>
            <a:stCxn id="34" idx="1"/>
          </p:cNvCxnSpPr>
          <p:nvPr/>
        </p:nvCxnSpPr>
        <p:spPr bwMode="auto">
          <a:xfrm rot="10800000">
            <a:off x="1071538" y="2285992"/>
            <a:ext cx="428628" cy="32754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43" name="橢圓 42"/>
          <p:cNvSpPr/>
          <p:nvPr/>
        </p:nvSpPr>
        <p:spPr bwMode="auto">
          <a:xfrm>
            <a:off x="2342432" y="1714488"/>
            <a:ext cx="300742" cy="57150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 name="文字方塊 43"/>
          <p:cNvSpPr txBox="1"/>
          <p:nvPr/>
        </p:nvSpPr>
        <p:spPr>
          <a:xfrm>
            <a:off x="2214546" y="3077174"/>
            <a:ext cx="5000660" cy="923330"/>
          </a:xfrm>
          <a:prstGeom prst="rect">
            <a:avLst/>
          </a:prstGeom>
          <a:solidFill>
            <a:schemeClr val="bg1"/>
          </a:solidFill>
          <a:ln>
            <a:solidFill>
              <a:srgbClr val="FF0000"/>
            </a:solidFill>
          </a:ln>
        </p:spPr>
        <p:txBody>
          <a:bodyPr wrap="square" rtlCol="0">
            <a:spAutoFit/>
          </a:bodyPr>
          <a:lstStyle/>
          <a:p>
            <a:r>
              <a:rPr lang="en-US" altLang="zh-TW" dirty="0" smtClean="0">
                <a:solidFill>
                  <a:srgbClr val="FF0000"/>
                </a:solidFill>
              </a:rPr>
              <a:t>If Price&gt;=H(17),it will be early exercised.</a:t>
            </a:r>
            <a:br>
              <a:rPr lang="en-US" altLang="zh-TW" dirty="0" smtClean="0">
                <a:solidFill>
                  <a:srgbClr val="FF0000"/>
                </a:solidFill>
              </a:rPr>
            </a:br>
            <a:r>
              <a:rPr lang="en-US" altLang="zh-TW" dirty="0" smtClean="0">
                <a:solidFill>
                  <a:srgbClr val="FF0000"/>
                </a:solidFill>
              </a:rPr>
              <a:t>	Earning: Capital*(1+0.12*j)</a:t>
            </a:r>
            <a:br>
              <a:rPr lang="en-US" altLang="zh-TW" dirty="0" smtClean="0">
                <a:solidFill>
                  <a:srgbClr val="FF0000"/>
                </a:solidFill>
              </a:rPr>
            </a:br>
            <a:r>
              <a:rPr lang="en-US" altLang="zh-TW" dirty="0" smtClean="0">
                <a:solidFill>
                  <a:srgbClr val="FF0000"/>
                </a:solidFill>
              </a:rPr>
              <a:t>j:Ob Date#</a:t>
            </a:r>
            <a:endParaRPr lang="zh-TW" altLang="en-US" dirty="0">
              <a:solidFill>
                <a:srgbClr val="FF0000"/>
              </a:solidFill>
            </a:endParaRPr>
          </a:p>
        </p:txBody>
      </p:sp>
      <p:cxnSp>
        <p:nvCxnSpPr>
          <p:cNvPr id="46" name="直線單箭頭接點 45"/>
          <p:cNvCxnSpPr>
            <a:endCxn id="43" idx="4"/>
          </p:cNvCxnSpPr>
          <p:nvPr/>
        </p:nvCxnSpPr>
        <p:spPr bwMode="auto">
          <a:xfrm rot="16200000" flipV="1">
            <a:off x="2425113" y="2353682"/>
            <a:ext cx="285752" cy="150371"/>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48" name="文字方塊 47"/>
          <p:cNvSpPr txBox="1"/>
          <p:nvPr/>
        </p:nvSpPr>
        <p:spPr>
          <a:xfrm>
            <a:off x="1285852" y="2571744"/>
            <a:ext cx="3500462" cy="369332"/>
          </a:xfrm>
          <a:prstGeom prst="rect">
            <a:avLst/>
          </a:prstGeom>
          <a:solidFill>
            <a:schemeClr val="bg1"/>
          </a:solidFill>
          <a:ln>
            <a:solidFill>
              <a:srgbClr val="FF0000"/>
            </a:solidFill>
          </a:ln>
        </p:spPr>
        <p:txBody>
          <a:bodyPr wrap="square" rtlCol="0">
            <a:spAutoFit/>
          </a:bodyPr>
          <a:lstStyle/>
          <a:p>
            <a:pPr algn="ctr"/>
            <a:r>
              <a:rPr lang="en-US" altLang="zh-TW" dirty="0" smtClean="0">
                <a:solidFill>
                  <a:srgbClr val="FF0000"/>
                </a:solidFill>
              </a:rPr>
              <a:t>Earn 1,000,000*(1+0.12*</a:t>
            </a:r>
            <a:r>
              <a:rPr lang="en-US" altLang="zh-TW" b="1" dirty="0" smtClean="0">
                <a:solidFill>
                  <a:srgbClr val="FF0000"/>
                </a:solidFill>
              </a:rPr>
              <a:t>1</a:t>
            </a:r>
            <a:r>
              <a:rPr lang="en-US" altLang="zh-TW" dirty="0" smtClean="0">
                <a:solidFill>
                  <a:srgbClr val="FF0000"/>
                </a:solidFill>
              </a:rPr>
              <a:t>)</a:t>
            </a:r>
            <a:endParaRPr lang="zh-TW" altLang="en-US" dirty="0">
              <a:solidFill>
                <a:srgbClr val="FF0000"/>
              </a:solidFill>
            </a:endParaRPr>
          </a:p>
        </p:txBody>
      </p:sp>
      <p:sp>
        <p:nvSpPr>
          <p:cNvPr id="51" name="文字方塊 50"/>
          <p:cNvSpPr txBox="1"/>
          <p:nvPr/>
        </p:nvSpPr>
        <p:spPr>
          <a:xfrm>
            <a:off x="4929190" y="2559602"/>
            <a:ext cx="3500462" cy="369332"/>
          </a:xfrm>
          <a:prstGeom prst="rect">
            <a:avLst/>
          </a:prstGeom>
          <a:solidFill>
            <a:schemeClr val="bg1"/>
          </a:solidFill>
          <a:ln>
            <a:solidFill>
              <a:srgbClr val="FF0000"/>
            </a:solidFill>
          </a:ln>
        </p:spPr>
        <p:txBody>
          <a:bodyPr wrap="square" rtlCol="0">
            <a:spAutoFit/>
          </a:bodyPr>
          <a:lstStyle/>
          <a:p>
            <a:pPr algn="ctr"/>
            <a:r>
              <a:rPr lang="en-US" altLang="zh-TW" dirty="0" smtClean="0">
                <a:solidFill>
                  <a:srgbClr val="FF0000"/>
                </a:solidFill>
              </a:rPr>
              <a:t>Earn 1,000,000*(1+0.12*</a:t>
            </a:r>
            <a:r>
              <a:rPr lang="en-US" altLang="zh-TW" b="1" dirty="0" smtClean="0">
                <a:solidFill>
                  <a:srgbClr val="FF0000"/>
                </a:solidFill>
              </a:rPr>
              <a:t>2</a:t>
            </a:r>
            <a:r>
              <a:rPr lang="en-US" altLang="zh-TW" dirty="0" smtClean="0">
                <a:solidFill>
                  <a:srgbClr val="FF0000"/>
                </a:solidFill>
              </a:rPr>
              <a:t>)</a:t>
            </a:r>
            <a:endParaRPr lang="zh-TW" altLang="en-US" dirty="0">
              <a:solidFill>
                <a:srgbClr val="FF0000"/>
              </a:solidFill>
            </a:endParaRPr>
          </a:p>
        </p:txBody>
      </p:sp>
      <p:sp>
        <p:nvSpPr>
          <p:cNvPr id="52" name="橢圓 51"/>
          <p:cNvSpPr/>
          <p:nvPr/>
        </p:nvSpPr>
        <p:spPr bwMode="auto">
          <a:xfrm>
            <a:off x="3985506" y="1718000"/>
            <a:ext cx="300742" cy="57150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3" name="直線單箭頭接點 52"/>
          <p:cNvCxnSpPr/>
          <p:nvPr/>
        </p:nvCxnSpPr>
        <p:spPr bwMode="auto">
          <a:xfrm rot="10800000">
            <a:off x="4286248" y="2214554"/>
            <a:ext cx="1785950" cy="35719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56" name="文字方塊 55"/>
          <p:cNvSpPr txBox="1"/>
          <p:nvPr/>
        </p:nvSpPr>
        <p:spPr>
          <a:xfrm>
            <a:off x="785786" y="3857628"/>
            <a:ext cx="7286676" cy="1754326"/>
          </a:xfrm>
          <a:prstGeom prst="rect">
            <a:avLst/>
          </a:prstGeom>
          <a:solidFill>
            <a:schemeClr val="bg1"/>
          </a:solidFill>
          <a:ln>
            <a:solidFill>
              <a:srgbClr val="FF0000"/>
            </a:solidFill>
          </a:ln>
        </p:spPr>
        <p:txBody>
          <a:bodyPr wrap="square" rtlCol="0">
            <a:spAutoFit/>
          </a:bodyPr>
          <a:lstStyle/>
          <a:p>
            <a:r>
              <a:rPr lang="en-US" altLang="zh-TW" dirty="0" smtClean="0">
                <a:solidFill>
                  <a:srgbClr val="FF0000"/>
                </a:solidFill>
              </a:rPr>
              <a:t>If St&gt;=H(17):	[St: Close price of end date]</a:t>
            </a:r>
          </a:p>
          <a:p>
            <a:r>
              <a:rPr lang="en-US" altLang="zh-TW" dirty="0" smtClean="0">
                <a:solidFill>
                  <a:srgbClr val="FF0000"/>
                </a:solidFill>
              </a:rPr>
              <a:t>	Earning: Capital*(1+0.06)</a:t>
            </a:r>
          </a:p>
          <a:p>
            <a:r>
              <a:rPr lang="en-US" altLang="zh-TW" dirty="0" smtClean="0">
                <a:solidFill>
                  <a:schemeClr val="bg1">
                    <a:lumMod val="75000"/>
                  </a:schemeClr>
                </a:solidFill>
              </a:rPr>
              <a:t>If price always go above B(14.28), and St between H and L: </a:t>
            </a:r>
            <a:br>
              <a:rPr lang="en-US" altLang="zh-TW" dirty="0" smtClean="0">
                <a:solidFill>
                  <a:schemeClr val="bg1">
                    <a:lumMod val="75000"/>
                  </a:schemeClr>
                </a:solidFill>
              </a:rPr>
            </a:br>
            <a:r>
              <a:rPr lang="en-US" altLang="zh-TW" dirty="0" smtClean="0">
                <a:solidFill>
                  <a:schemeClr val="bg1">
                    <a:lumMod val="75000"/>
                  </a:schemeClr>
                </a:solidFill>
              </a:rPr>
              <a:t>	Earning: Capital*(1+0.06)</a:t>
            </a:r>
          </a:p>
          <a:p>
            <a:r>
              <a:rPr lang="en-US" altLang="zh-TW" dirty="0" smtClean="0">
                <a:solidFill>
                  <a:schemeClr val="bg1">
                    <a:lumMod val="75000"/>
                  </a:schemeClr>
                </a:solidFill>
              </a:rPr>
              <a:t>Otherwise:</a:t>
            </a:r>
          </a:p>
          <a:p>
            <a:r>
              <a:rPr lang="en-US" altLang="zh-TW" dirty="0" smtClean="0">
                <a:solidFill>
                  <a:schemeClr val="bg1">
                    <a:lumMod val="75000"/>
                  </a:schemeClr>
                </a:solidFill>
              </a:rPr>
              <a:t>	 Earning: Capital*(St/K)</a:t>
            </a:r>
            <a:endParaRPr lang="zh-TW" altLang="en-US" dirty="0">
              <a:solidFill>
                <a:schemeClr val="bg1">
                  <a:lumMod val="75000"/>
                </a:schemeClr>
              </a:solidFill>
            </a:endParaRPr>
          </a:p>
        </p:txBody>
      </p:sp>
      <p:sp>
        <p:nvSpPr>
          <p:cNvPr id="57" name="橢圓 56"/>
          <p:cNvSpPr/>
          <p:nvPr/>
        </p:nvSpPr>
        <p:spPr bwMode="auto">
          <a:xfrm>
            <a:off x="8188870" y="1714488"/>
            <a:ext cx="300742" cy="57150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8" name="橢圓 57"/>
          <p:cNvSpPr/>
          <p:nvPr/>
        </p:nvSpPr>
        <p:spPr bwMode="auto">
          <a:xfrm>
            <a:off x="8185358" y="2285992"/>
            <a:ext cx="300742" cy="142876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4" name="文字方塊 33"/>
          <p:cNvSpPr txBox="1"/>
          <p:nvPr/>
        </p:nvSpPr>
        <p:spPr>
          <a:xfrm>
            <a:off x="1500166" y="2428868"/>
            <a:ext cx="4572032" cy="369332"/>
          </a:xfrm>
          <a:prstGeom prst="rect">
            <a:avLst/>
          </a:prstGeom>
          <a:solidFill>
            <a:schemeClr val="bg1"/>
          </a:solidFill>
          <a:ln>
            <a:solidFill>
              <a:srgbClr val="FF0000"/>
            </a:solidFill>
          </a:ln>
        </p:spPr>
        <p:txBody>
          <a:bodyPr wrap="square" rtlCol="0">
            <a:spAutoFit/>
          </a:bodyPr>
          <a:lstStyle/>
          <a:p>
            <a:r>
              <a:rPr lang="en-US" altLang="zh-TW" dirty="0" smtClean="0">
                <a:solidFill>
                  <a:srgbClr val="FF0000"/>
                </a:solidFill>
              </a:rPr>
              <a:t>Excise Price(H)=Initial Open Price=17</a:t>
            </a:r>
            <a:endParaRPr lang="zh-TW" altLang="en-US" dirty="0">
              <a:solidFill>
                <a:srgbClr val="FF0000"/>
              </a:solidFill>
            </a:endParaRPr>
          </a:p>
        </p:txBody>
      </p:sp>
      <p:sp>
        <p:nvSpPr>
          <p:cNvPr id="61" name="橢圓 60"/>
          <p:cNvSpPr/>
          <p:nvPr/>
        </p:nvSpPr>
        <p:spPr bwMode="auto">
          <a:xfrm>
            <a:off x="8200348" y="3714752"/>
            <a:ext cx="285752" cy="121444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5" name="投影片編號版面配置區 34"/>
          <p:cNvSpPr>
            <a:spLocks noGrp="1"/>
          </p:cNvSpPr>
          <p:nvPr>
            <p:ph type="sldNum" sz="quarter" idx="12"/>
          </p:nvPr>
        </p:nvSpPr>
        <p:spPr/>
        <p:txBody>
          <a:bodyPr/>
          <a:lstStyle/>
          <a:p>
            <a:fld id="{B3A4FD8F-FB72-4E2C-ABF6-8014C22FD0DD}" type="slidenum">
              <a:rPr lang="en-US" altLang="zh-TW" smtClean="0"/>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500"/>
                                        <p:tgtEl>
                                          <p:spTgt spid="5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500"/>
                                        <p:tgtEl>
                                          <p:spTgt spid="51"/>
                                        </p:tgtEl>
                                      </p:cBhvr>
                                    </p:animEffect>
                                  </p:childTnLst>
                                </p:cTn>
                              </p:par>
                              <p:par>
                                <p:cTn id="56" presetID="10" presetClass="entr" presetSubtype="0" fill="hold" grpId="2"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500"/>
                                        <p:tgtEl>
                                          <p:spTgt spid="4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43"/>
                                        </p:tgtEl>
                                      </p:cBhvr>
                                    </p:animEffect>
                                    <p:set>
                                      <p:cBhvr>
                                        <p:cTn id="63" dur="1" fill="hold">
                                          <p:stCondLst>
                                            <p:cond delay="499"/>
                                          </p:stCondLst>
                                        </p:cTn>
                                        <p:tgtEl>
                                          <p:spTgt spid="43"/>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52"/>
                                        </p:tgtEl>
                                      </p:cBhvr>
                                    </p:animEffect>
                                    <p:set>
                                      <p:cBhvr>
                                        <p:cTn id="66" dur="1" fill="hold">
                                          <p:stCondLst>
                                            <p:cond delay="499"/>
                                          </p:stCondLst>
                                        </p:cTn>
                                        <p:tgtEl>
                                          <p:spTgt spid="52"/>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46"/>
                                        </p:tgtEl>
                                      </p:cBhvr>
                                    </p:animEffect>
                                    <p:set>
                                      <p:cBhvr>
                                        <p:cTn id="72" dur="1" fill="hold">
                                          <p:stCondLst>
                                            <p:cond delay="499"/>
                                          </p:stCondLst>
                                        </p:cTn>
                                        <p:tgtEl>
                                          <p:spTgt spid="46"/>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par>
                                <p:cTn id="76" presetID="10" presetClass="exit" presetSubtype="0" fill="hold" grpId="3" nodeType="withEffect">
                                  <p:stCondLst>
                                    <p:cond delay="0"/>
                                  </p:stCondLst>
                                  <p:childTnLst>
                                    <p:animEffect transition="out" filter="fade">
                                      <p:cBhvr>
                                        <p:cTn id="77" dur="500"/>
                                        <p:tgtEl>
                                          <p:spTgt spid="48"/>
                                        </p:tgtEl>
                                      </p:cBhvr>
                                    </p:animEffect>
                                    <p:set>
                                      <p:cBhvr>
                                        <p:cTn id="78" dur="1" fill="hold">
                                          <p:stCondLst>
                                            <p:cond delay="499"/>
                                          </p:stCondLst>
                                        </p:cTn>
                                        <p:tgtEl>
                                          <p:spTgt spid="48"/>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44"/>
                                        </p:tgtEl>
                                      </p:cBhvr>
                                    </p:animEffect>
                                    <p:set>
                                      <p:cBhvr>
                                        <p:cTn id="81" dur="1" fill="hold">
                                          <p:stCondLst>
                                            <p:cond delay="499"/>
                                          </p:stCondLst>
                                        </p:cTn>
                                        <p:tgtEl>
                                          <p:spTgt spid="44"/>
                                        </p:tgtEl>
                                        <p:attrNameLst>
                                          <p:attrName>style.visibility</p:attrName>
                                        </p:attrNameLst>
                                      </p:cBhvr>
                                      <p:to>
                                        <p:strVal val="hidden"/>
                                      </p:to>
                                    </p:set>
                                  </p:childTnLst>
                                </p:cTn>
                              </p:par>
                              <p:par>
                                <p:cTn id="82" presetID="10" presetClass="entr" presetSubtype="0" fill="hold" grpId="0" nodeType="withEffect">
                                  <p:stCondLst>
                                    <p:cond delay="0"/>
                                  </p:stCondLst>
                                  <p:childTnLst>
                                    <p:set>
                                      <p:cBhvr>
                                        <p:cTn id="83" dur="1" fill="hold">
                                          <p:stCondLst>
                                            <p:cond delay="0"/>
                                          </p:stCondLst>
                                        </p:cTn>
                                        <p:tgtEl>
                                          <p:spTgt spid="56">
                                            <p:bg/>
                                          </p:spTgt>
                                        </p:tgtEl>
                                        <p:attrNameLst>
                                          <p:attrName>style.visibility</p:attrName>
                                        </p:attrNameLst>
                                      </p:cBhvr>
                                      <p:to>
                                        <p:strVal val="visible"/>
                                      </p:to>
                                    </p:set>
                                    <p:animEffect transition="in" filter="fade">
                                      <p:cBhvr>
                                        <p:cTn id="84" dur="500"/>
                                        <p:tgtEl>
                                          <p:spTgt spid="56">
                                            <p:bg/>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6">
                                            <p:txEl>
                                              <p:pRg st="0" end="0"/>
                                            </p:txEl>
                                          </p:spTgt>
                                        </p:tgtEl>
                                        <p:attrNameLst>
                                          <p:attrName>style.visibility</p:attrName>
                                        </p:attrNameLst>
                                      </p:cBhvr>
                                      <p:to>
                                        <p:strVal val="visible"/>
                                      </p:to>
                                    </p:set>
                                    <p:animEffect transition="in" filter="fade">
                                      <p:cBhvr>
                                        <p:cTn id="87" dur="500"/>
                                        <p:tgtEl>
                                          <p:spTgt spid="56">
                                            <p:txEl>
                                              <p:pRg st="0" end="0"/>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56">
                                            <p:txEl>
                                              <p:pRg st="1" end="1"/>
                                            </p:txEl>
                                          </p:spTgt>
                                        </p:tgtEl>
                                        <p:attrNameLst>
                                          <p:attrName>style.visibility</p:attrName>
                                        </p:attrNameLst>
                                      </p:cBhvr>
                                      <p:to>
                                        <p:strVal val="visible"/>
                                      </p:to>
                                    </p:set>
                                    <p:animEffect transition="in" filter="fade">
                                      <p:cBhvr>
                                        <p:cTn id="90" dur="500"/>
                                        <p:tgtEl>
                                          <p:spTgt spid="56">
                                            <p:txEl>
                                              <p:pRg st="1" end="1"/>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56">
                                            <p:txEl>
                                              <p:pRg st="2" end="2"/>
                                            </p:txEl>
                                          </p:spTgt>
                                        </p:tgtEl>
                                        <p:attrNameLst>
                                          <p:attrName>style.visibility</p:attrName>
                                        </p:attrNameLst>
                                      </p:cBhvr>
                                      <p:to>
                                        <p:strVal val="visible"/>
                                      </p:to>
                                    </p:set>
                                    <p:animEffect transition="in" filter="fade">
                                      <p:cBhvr>
                                        <p:cTn id="93" dur="500"/>
                                        <p:tgtEl>
                                          <p:spTgt spid="56">
                                            <p:txEl>
                                              <p:pRg st="2" end="2"/>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56">
                                            <p:txEl>
                                              <p:pRg st="3" end="3"/>
                                            </p:txEl>
                                          </p:spTgt>
                                        </p:tgtEl>
                                        <p:attrNameLst>
                                          <p:attrName>style.visibility</p:attrName>
                                        </p:attrNameLst>
                                      </p:cBhvr>
                                      <p:to>
                                        <p:strVal val="visible"/>
                                      </p:to>
                                    </p:set>
                                    <p:animEffect transition="in" filter="fade">
                                      <p:cBhvr>
                                        <p:cTn id="96" dur="500"/>
                                        <p:tgtEl>
                                          <p:spTgt spid="56">
                                            <p:txEl>
                                              <p:pRg st="3" end="3"/>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6">
                                            <p:txEl>
                                              <p:pRg st="4" end="4"/>
                                            </p:txEl>
                                          </p:spTgt>
                                        </p:tgtEl>
                                        <p:attrNameLst>
                                          <p:attrName>style.visibility</p:attrName>
                                        </p:attrNameLst>
                                      </p:cBhvr>
                                      <p:to>
                                        <p:strVal val="visible"/>
                                      </p:to>
                                    </p:set>
                                    <p:animEffect transition="in" filter="fade">
                                      <p:cBhvr>
                                        <p:cTn id="99" dur="500"/>
                                        <p:tgtEl>
                                          <p:spTgt spid="56">
                                            <p:txEl>
                                              <p:pRg st="4" end="4"/>
                                            </p:txEl>
                                          </p:spTgt>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58"/>
                                        </p:tgtEl>
                                        <p:attrNameLst>
                                          <p:attrName>style.visibility</p:attrName>
                                        </p:attrNameLst>
                                      </p:cBhvr>
                                      <p:to>
                                        <p:strVal val="visible"/>
                                      </p:to>
                                    </p:set>
                                    <p:animEffect transition="in" filter="fade">
                                      <p:cBhvr>
                                        <p:cTn id="107" dur="500"/>
                                        <p:tgtEl>
                                          <p:spTgt spid="58"/>
                                        </p:tgtEl>
                                      </p:cBhvr>
                                    </p:animEffect>
                                  </p:childTnLst>
                                </p:cTn>
                              </p:par>
                              <p:par>
                                <p:cTn id="108" presetID="3" presetClass="emph" presetSubtype="2" fill="hold" nodeType="withEffect">
                                  <p:stCondLst>
                                    <p:cond delay="0"/>
                                  </p:stCondLst>
                                  <p:childTnLst>
                                    <p:animClr clrSpc="rgb">
                                      <p:cBhvr override="childStyle">
                                        <p:cTn id="109" dur="500" fill="hold"/>
                                        <p:tgtEl>
                                          <p:spTgt spid="56">
                                            <p:txEl>
                                              <p:pRg st="2" end="2"/>
                                            </p:txEl>
                                          </p:spTgt>
                                        </p:tgtEl>
                                        <p:attrNameLst>
                                          <p:attrName>style.color</p:attrName>
                                        </p:attrNameLst>
                                      </p:cBhvr>
                                      <p:to>
                                        <a:srgbClr val="FF0000"/>
                                      </p:to>
                                    </p:animClr>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1"/>
                                        </p:tgtEl>
                                        <p:attrNameLst>
                                          <p:attrName>style.visibility</p:attrName>
                                        </p:attrNameLst>
                                      </p:cBhvr>
                                      <p:to>
                                        <p:strVal val="visible"/>
                                      </p:to>
                                    </p:set>
                                    <p:animEffect transition="in" filter="fade">
                                      <p:cBhvr>
                                        <p:cTn id="114" dur="500"/>
                                        <p:tgtEl>
                                          <p:spTgt spid="61"/>
                                        </p:tgtEl>
                                      </p:cBhvr>
                                    </p:animEffect>
                                  </p:childTnLst>
                                </p:cTn>
                              </p:par>
                              <p:par>
                                <p:cTn id="115" presetID="3" presetClass="emph" presetSubtype="2" fill="hold" nodeType="withEffect">
                                  <p:stCondLst>
                                    <p:cond delay="0"/>
                                  </p:stCondLst>
                                  <p:childTnLst>
                                    <p:animClr clrSpc="rgb">
                                      <p:cBhvr override="childStyle">
                                        <p:cTn id="116" dur="500" fill="hold"/>
                                        <p:tgtEl>
                                          <p:spTgt spid="56">
                                            <p:txEl>
                                              <p:pRg st="3" end="3"/>
                                            </p:txEl>
                                          </p:spTgt>
                                        </p:tgtEl>
                                        <p:attrNameLst>
                                          <p:attrName>style.color</p:attrName>
                                        </p:attrNameLst>
                                      </p:cBhvr>
                                      <p:to>
                                        <a:srgbClr val="FF0000"/>
                                      </p:to>
                                    </p:animClr>
                                  </p:childTnLst>
                                </p:cTn>
                              </p:par>
                              <p:par>
                                <p:cTn id="117" presetID="3" presetClass="emph" presetSubtype="2" fill="hold" nodeType="withEffect">
                                  <p:stCondLst>
                                    <p:cond delay="0"/>
                                  </p:stCondLst>
                                  <p:childTnLst>
                                    <p:animClr clrSpc="rgb">
                                      <p:cBhvr override="childStyle">
                                        <p:cTn id="118" dur="500" fill="hold"/>
                                        <p:tgtEl>
                                          <p:spTgt spid="56">
                                            <p:txEl>
                                              <p:pRg st="4" end="4"/>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29" grpId="1" animBg="1"/>
      <p:bldP spid="43" grpId="0" animBg="1"/>
      <p:bldP spid="43" grpId="1" animBg="1"/>
      <p:bldP spid="44" grpId="0" animBg="1"/>
      <p:bldP spid="44" grpId="1" animBg="1"/>
      <p:bldP spid="48" grpId="2" animBg="1"/>
      <p:bldP spid="48" grpId="3" animBg="1"/>
      <p:bldP spid="51" grpId="0" animBg="1"/>
      <p:bldP spid="51" grpId="1" animBg="1"/>
      <p:bldP spid="52" grpId="0" animBg="1"/>
      <p:bldP spid="52" grpId="1" animBg="1"/>
      <p:bldP spid="56" grpId="0" build="allAtOnce" animBg="1"/>
      <p:bldP spid="57" grpId="0" animBg="1"/>
      <p:bldP spid="58" grpId="0" animBg="1"/>
      <p:bldP spid="34" grpId="0" animBg="1"/>
      <p:bldP spid="34" grpId="1"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Adopted Model</a:t>
            </a:r>
            <a:endParaRPr lang="zh-TW" altLang="en-US" dirty="0"/>
          </a:p>
        </p:txBody>
      </p:sp>
      <p:sp>
        <p:nvSpPr>
          <p:cNvPr id="3" name="內容版面配置區 2"/>
          <p:cNvSpPr>
            <a:spLocks noGrp="1"/>
          </p:cNvSpPr>
          <p:nvPr>
            <p:ph idx="1"/>
          </p:nvPr>
        </p:nvSpPr>
        <p:spPr/>
        <p:txBody>
          <a:bodyPr/>
          <a:lstStyle/>
          <a:p>
            <a:r>
              <a:rPr lang="en-US" altLang="zh-TW" sz="2300" b="0" dirty="0" smtClean="0"/>
              <a:t>“Although the option prices computed by a tree model converge to the theoretical value as the number of time steps increases, the distribution error and the nonlinearity error may make the prices converge slowly or even oscillate significantly.”, reference from “The </a:t>
            </a:r>
            <a:r>
              <a:rPr lang="en-US" altLang="zh-TW" sz="2300" b="0" dirty="0" err="1" smtClean="0"/>
              <a:t>Bino</a:t>
            </a:r>
            <a:r>
              <a:rPr lang="en-US" altLang="zh-TW" sz="2300" b="0" dirty="0" smtClean="0"/>
              <a:t>-trinomial Tree a Simple Model”.</a:t>
            </a:r>
          </a:p>
          <a:p>
            <a:endParaRPr lang="en-US" altLang="zh-TW" sz="2300" b="0" dirty="0" smtClean="0"/>
          </a:p>
          <a:p>
            <a:r>
              <a:rPr lang="en-US" altLang="zh-TW" sz="2300" b="0" dirty="0" smtClean="0"/>
              <a:t>The </a:t>
            </a:r>
            <a:r>
              <a:rPr lang="en-US" altLang="zh-TW" sz="2300" b="0" dirty="0" err="1" smtClean="0"/>
              <a:t>Bino</a:t>
            </a:r>
            <a:r>
              <a:rPr lang="en-US" altLang="zh-TW" sz="2300" b="0" dirty="0" smtClean="0"/>
              <a:t>-trinomial Tree, </a:t>
            </a:r>
            <a:r>
              <a:rPr lang="en-US" altLang="zh-TW" sz="2300" b="0" dirty="0" err="1" smtClean="0"/>
              <a:t>Tian-Shyr</a:t>
            </a:r>
            <a:r>
              <a:rPr lang="en-US" altLang="zh-TW" sz="2300" b="0" dirty="0" smtClean="0"/>
              <a:t> Dai and </a:t>
            </a:r>
            <a:r>
              <a:rPr lang="en-US" altLang="zh-TW" sz="2300" b="0" dirty="0" err="1" smtClean="0"/>
              <a:t>Yuh-Dauh</a:t>
            </a:r>
            <a:r>
              <a:rPr lang="en-US" altLang="zh-TW" sz="2300" b="0" dirty="0" smtClean="0"/>
              <a:t> </a:t>
            </a:r>
            <a:r>
              <a:rPr lang="en-US" altLang="zh-TW" sz="2300" b="0" dirty="0" err="1" smtClean="0"/>
              <a:t>Lyuu</a:t>
            </a:r>
            <a:r>
              <a:rPr lang="en-US" altLang="zh-TW" sz="2300" b="0" dirty="0" smtClean="0"/>
              <a:t>.</a:t>
            </a:r>
            <a:endParaRPr lang="zh-TW" altLang="en-US" sz="2300" b="0" dirty="0"/>
          </a:p>
        </p:txBody>
      </p:sp>
      <p:pic>
        <p:nvPicPr>
          <p:cNvPr id="3074" name="Picture 2"/>
          <p:cNvPicPr>
            <a:picLocks noChangeAspect="1" noChangeArrowheads="1"/>
          </p:cNvPicPr>
          <p:nvPr/>
        </p:nvPicPr>
        <p:blipFill>
          <a:blip r:embed="rId2" cstate="print"/>
          <a:srcRect/>
          <a:stretch>
            <a:fillRect/>
          </a:stretch>
        </p:blipFill>
        <p:spPr bwMode="auto">
          <a:xfrm>
            <a:off x="2270020" y="785794"/>
            <a:ext cx="4230806" cy="5384662"/>
          </a:xfrm>
          <a:prstGeom prst="rect">
            <a:avLst/>
          </a:prstGeom>
          <a:noFill/>
          <a:ln w="9525">
            <a:noFill/>
            <a:miter lim="800000"/>
            <a:headEnd/>
            <a:tailEnd/>
          </a:ln>
        </p:spPr>
      </p:pic>
      <p:sp>
        <p:nvSpPr>
          <p:cNvPr id="5" name="橢圓 4"/>
          <p:cNvSpPr/>
          <p:nvPr/>
        </p:nvSpPr>
        <p:spPr bwMode="auto">
          <a:xfrm>
            <a:off x="5801436" y="1643050"/>
            <a:ext cx="357190" cy="3571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 name="橢圓 5"/>
          <p:cNvSpPr/>
          <p:nvPr/>
        </p:nvSpPr>
        <p:spPr bwMode="auto">
          <a:xfrm>
            <a:off x="5801436" y="4203340"/>
            <a:ext cx="357190" cy="35719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文字方塊 6"/>
          <p:cNvSpPr txBox="1"/>
          <p:nvPr/>
        </p:nvSpPr>
        <p:spPr>
          <a:xfrm>
            <a:off x="3500430" y="6072206"/>
            <a:ext cx="2000264" cy="369332"/>
          </a:xfrm>
          <a:prstGeom prst="rect">
            <a:avLst/>
          </a:prstGeom>
          <a:noFill/>
        </p:spPr>
        <p:txBody>
          <a:bodyPr wrap="square" rtlCol="0">
            <a:spAutoFit/>
          </a:bodyPr>
          <a:lstStyle/>
          <a:p>
            <a:r>
              <a:rPr lang="en-US" altLang="zh-TW" dirty="0" smtClean="0"/>
              <a:t>The </a:t>
            </a:r>
            <a:r>
              <a:rPr lang="en-US" altLang="zh-TW" dirty="0" err="1" smtClean="0"/>
              <a:t>bBTT</a:t>
            </a:r>
            <a:r>
              <a:rPr lang="en-US" altLang="zh-TW" dirty="0" smtClean="0"/>
              <a:t> Mode</a:t>
            </a:r>
            <a:endParaRPr lang="zh-TW" altLang="en-US" dirty="0"/>
          </a:p>
        </p:txBody>
      </p:sp>
      <p:sp>
        <p:nvSpPr>
          <p:cNvPr id="8" name="投影片編號版面配置區 7"/>
          <p:cNvSpPr>
            <a:spLocks noGrp="1"/>
          </p:cNvSpPr>
          <p:nvPr>
            <p:ph type="sldNum" sz="quarter" idx="12"/>
          </p:nvPr>
        </p:nvSpPr>
        <p:spPr/>
        <p:txBody>
          <a:bodyPr/>
          <a:lstStyle/>
          <a:p>
            <a:fld id="{B3A4FD8F-FB72-4E2C-ABF6-8014C22FD0DD}" type="slidenum">
              <a:rPr lang="en-US" altLang="zh-TW" smtClean="0"/>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xit" presetSubtype="0" fill="hold" nodeType="withEffect">
                                  <p:stCondLst>
                                    <p:cond delay="0"/>
                                  </p:stCondLst>
                                  <p:childTnLst>
                                    <p:animEffect transition="out" filter="fade">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Overall View</a:t>
            </a:r>
            <a:endParaRPr lang="zh-TW" altLang="en-US" dirty="0"/>
          </a:p>
        </p:txBody>
      </p:sp>
      <p:graphicFrame>
        <p:nvGraphicFramePr>
          <p:cNvPr id="7" name="內容版面配置區 6"/>
          <p:cNvGraphicFramePr>
            <a:graphicFrameLocks noGrp="1"/>
          </p:cNvGraphicFramePr>
          <p:nvPr>
            <p:ph idx="1"/>
          </p:nvPr>
        </p:nvGraphicFramePr>
        <p:xfrm>
          <a:off x="1643042" y="928670"/>
          <a:ext cx="5972188" cy="524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投影片編號版面配置區 10"/>
          <p:cNvSpPr>
            <a:spLocks noGrp="1"/>
          </p:cNvSpPr>
          <p:nvPr>
            <p:ph type="sldNum" sz="quarter" idx="12"/>
          </p:nvPr>
        </p:nvSpPr>
        <p:spPr/>
        <p:txBody>
          <a:bodyPr/>
          <a:lstStyle/>
          <a:p>
            <a:fld id="{B3A4FD8F-FB72-4E2C-ABF6-8014C22FD0DD}" type="slidenum">
              <a:rPr lang="en-US" altLang="zh-TW" smtClean="0"/>
              <a:pPr/>
              <a:t>6</a:t>
            </a:fld>
            <a:endParaRPr lang="en-US" altLang="zh-TW"/>
          </a:p>
        </p:txBody>
      </p:sp>
      <p:sp>
        <p:nvSpPr>
          <p:cNvPr id="9" name="圓形箭號 8"/>
          <p:cNvSpPr/>
          <p:nvPr/>
        </p:nvSpPr>
        <p:spPr bwMode="auto">
          <a:xfrm rot="16749304">
            <a:off x="746755" y="3100785"/>
            <a:ext cx="1571636" cy="2286016"/>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0" name="圓形箭號 9"/>
          <p:cNvSpPr/>
          <p:nvPr/>
        </p:nvSpPr>
        <p:spPr bwMode="auto">
          <a:xfrm rot="4850696" flipH="1">
            <a:off x="6968485" y="3114273"/>
            <a:ext cx="1571636" cy="2286016"/>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 name="文字方塊 11"/>
          <p:cNvSpPr txBox="1"/>
          <p:nvPr/>
        </p:nvSpPr>
        <p:spPr>
          <a:xfrm>
            <a:off x="142876" y="2643182"/>
            <a:ext cx="2857488" cy="553998"/>
          </a:xfrm>
          <a:prstGeom prst="rect">
            <a:avLst/>
          </a:prstGeom>
          <a:solidFill>
            <a:schemeClr val="bg1"/>
          </a:solidFill>
          <a:ln>
            <a:solidFill>
              <a:srgbClr val="92D050"/>
            </a:solidFill>
          </a:ln>
        </p:spPr>
        <p:txBody>
          <a:bodyPr wrap="square" rtlCol="0">
            <a:spAutoFit/>
          </a:bodyPr>
          <a:lstStyle/>
          <a:p>
            <a:r>
              <a:rPr lang="en-US" altLang="zh-TW" sz="1500" dirty="0" smtClean="0"/>
              <a:t>1.Building </a:t>
            </a:r>
            <a:r>
              <a:rPr lang="en-US" altLang="zh-TW" sz="1500" dirty="0" err="1" smtClean="0"/>
              <a:t>BttModel</a:t>
            </a:r>
            <a:r>
              <a:rPr lang="en-US" altLang="zh-TW" sz="1500" dirty="0" smtClean="0"/>
              <a:t> objects</a:t>
            </a:r>
          </a:p>
          <a:p>
            <a:r>
              <a:rPr lang="en-US" altLang="zh-TW" sz="1500" dirty="0" smtClean="0"/>
              <a:t>=&gt;5 </a:t>
            </a:r>
            <a:r>
              <a:rPr lang="en-US" altLang="zh-TW" sz="1500" dirty="0" err="1" smtClean="0"/>
              <a:t>BttModel</a:t>
            </a:r>
            <a:r>
              <a:rPr lang="en-US" altLang="zh-TW" sz="1500" dirty="0" smtClean="0"/>
              <a:t> objects</a:t>
            </a:r>
            <a:endParaRPr lang="zh-TW" altLang="en-US" sz="1500" dirty="0"/>
          </a:p>
        </p:txBody>
      </p:sp>
      <p:sp>
        <p:nvSpPr>
          <p:cNvPr id="13" name="文字方塊 12"/>
          <p:cNvSpPr txBox="1"/>
          <p:nvPr/>
        </p:nvSpPr>
        <p:spPr>
          <a:xfrm>
            <a:off x="5857884" y="2916792"/>
            <a:ext cx="2928958" cy="369332"/>
          </a:xfrm>
          <a:prstGeom prst="rect">
            <a:avLst/>
          </a:prstGeom>
          <a:solidFill>
            <a:schemeClr val="bg1"/>
          </a:solidFill>
          <a:ln>
            <a:solidFill>
              <a:srgbClr val="92D050"/>
            </a:solidFill>
          </a:ln>
        </p:spPr>
        <p:txBody>
          <a:bodyPr wrap="square" rtlCol="0">
            <a:spAutoFit/>
          </a:bodyPr>
          <a:lstStyle/>
          <a:p>
            <a:r>
              <a:rPr lang="en-US" altLang="zh-TW" dirty="0" smtClean="0"/>
              <a:t>2.Backward </a:t>
            </a:r>
            <a:r>
              <a:rPr lang="en-US" altLang="zh-TW" dirty="0" err="1" smtClean="0"/>
              <a:t>inducation</a:t>
            </a:r>
            <a:endParaRPr lang="zh-TW" altLang="en-US" dirty="0"/>
          </a:p>
        </p:txBody>
      </p:sp>
      <p:sp>
        <p:nvSpPr>
          <p:cNvPr id="14" name="文字方塊 13"/>
          <p:cNvSpPr txBox="1"/>
          <p:nvPr/>
        </p:nvSpPr>
        <p:spPr>
          <a:xfrm>
            <a:off x="2571736" y="5214950"/>
            <a:ext cx="4214842" cy="1077218"/>
          </a:xfrm>
          <a:prstGeom prst="rect">
            <a:avLst/>
          </a:prstGeom>
          <a:solidFill>
            <a:schemeClr val="bg1"/>
          </a:solidFill>
          <a:ln>
            <a:solidFill>
              <a:schemeClr val="tx1">
                <a:lumMod val="60000"/>
                <a:lumOff val="40000"/>
              </a:schemeClr>
            </a:solidFill>
          </a:ln>
        </p:spPr>
        <p:txBody>
          <a:bodyPr wrap="square" rtlCol="0">
            <a:spAutoFit/>
          </a:bodyPr>
          <a:lstStyle/>
          <a:p>
            <a:pPr>
              <a:buFont typeface="Wingdings" pitchFamily="2" charset="2"/>
              <a:buChar char="ü"/>
            </a:pPr>
            <a:r>
              <a:rPr lang="en-US" altLang="zh-TW" sz="1600" dirty="0" smtClean="0"/>
              <a:t>Input(detecting)</a:t>
            </a:r>
          </a:p>
          <a:p>
            <a:pPr>
              <a:buFont typeface="Wingdings" pitchFamily="2" charset="2"/>
              <a:buChar char="ü"/>
            </a:pPr>
            <a:r>
              <a:rPr lang="en-US" altLang="zh-TW" sz="1600" dirty="0" smtClean="0"/>
              <a:t>Count </a:t>
            </a:r>
            <a:r>
              <a:rPr lang="en-US" altLang="zh-TW" sz="1600" dirty="0" err="1" smtClean="0"/>
              <a:t>trascation</a:t>
            </a:r>
            <a:r>
              <a:rPr lang="en-US" altLang="zh-TW" sz="1600" dirty="0" smtClean="0"/>
              <a:t> days(use </a:t>
            </a:r>
            <a:r>
              <a:rPr lang="en-US" altLang="zh-TW" sz="1600" dirty="0" err="1" smtClean="0"/>
              <a:t>QuantLib</a:t>
            </a:r>
            <a:r>
              <a:rPr lang="en-US" altLang="zh-TW" sz="1600" dirty="0" smtClean="0"/>
              <a:t>)</a:t>
            </a:r>
          </a:p>
          <a:p>
            <a:pPr>
              <a:buFont typeface="Wingdings" pitchFamily="2" charset="2"/>
              <a:buChar char="ü"/>
            </a:pPr>
            <a:r>
              <a:rPr lang="en-US" altLang="zh-TW" sz="1600" dirty="0" smtClean="0"/>
              <a:t>Control </a:t>
            </a:r>
            <a:r>
              <a:rPr lang="en-US" altLang="zh-TW" sz="1600" dirty="0" err="1" smtClean="0"/>
              <a:t>BttModel</a:t>
            </a:r>
            <a:r>
              <a:rPr lang="en-US" altLang="zh-TW" sz="1600" dirty="0" smtClean="0"/>
              <a:t> objects</a:t>
            </a:r>
          </a:p>
          <a:p>
            <a:pPr>
              <a:buFont typeface="Wingdings" pitchFamily="2" charset="2"/>
              <a:buChar char="ü"/>
            </a:pPr>
            <a:r>
              <a:rPr lang="en-US" altLang="zh-TW" sz="1600" dirty="0" smtClean="0"/>
              <a:t>Output</a:t>
            </a:r>
            <a:endParaRPr lang="zh-TW" altLang="en-US" sz="1600" dirty="0"/>
          </a:p>
        </p:txBody>
      </p:sp>
      <p:grpSp>
        <p:nvGrpSpPr>
          <p:cNvPr id="205" name="群組 204"/>
          <p:cNvGrpSpPr/>
          <p:nvPr/>
        </p:nvGrpSpPr>
        <p:grpSpPr>
          <a:xfrm>
            <a:off x="2857488" y="785794"/>
            <a:ext cx="6072230" cy="3462325"/>
            <a:chOff x="2928926" y="1214422"/>
            <a:chExt cx="6072230" cy="3462325"/>
          </a:xfrm>
        </p:grpSpPr>
        <p:graphicFrame>
          <p:nvGraphicFramePr>
            <p:cNvPr id="19" name="內容版面配置區 3"/>
            <p:cNvGraphicFramePr>
              <a:graphicFrameLocks/>
            </p:cNvGraphicFramePr>
            <p:nvPr/>
          </p:nvGraphicFramePr>
          <p:xfrm>
            <a:off x="2928926" y="1214422"/>
            <a:ext cx="6072230" cy="3462325"/>
          </p:xfrm>
          <a:graphic>
            <a:graphicData uri="http://schemas.openxmlformats.org/drawingml/2006/chart">
              <c:chart xmlns:c="http://schemas.openxmlformats.org/drawingml/2006/chart" xmlns:r="http://schemas.openxmlformats.org/officeDocument/2006/relationships" r:id="rId8"/>
            </a:graphicData>
          </a:graphic>
        </p:graphicFrame>
        <p:cxnSp>
          <p:nvCxnSpPr>
            <p:cNvPr id="118" name="直線接點 117"/>
            <p:cNvCxnSpPr/>
            <p:nvPr/>
          </p:nvCxnSpPr>
          <p:spPr bwMode="auto">
            <a:xfrm>
              <a:off x="3561390" y="2778438"/>
              <a:ext cx="5072098" cy="0"/>
            </a:xfrm>
            <a:prstGeom prst="line">
              <a:avLst/>
            </a:prstGeom>
            <a:solidFill>
              <a:schemeClr val="accent1"/>
            </a:solidFill>
            <a:ln w="19050" cap="flat" cmpd="sng" algn="ctr">
              <a:solidFill>
                <a:srgbClr val="FFC000"/>
              </a:solidFill>
              <a:prstDash val="solid"/>
              <a:round/>
              <a:headEnd type="none" w="med" len="med"/>
              <a:tailEnd type="none" w="med" len="med"/>
            </a:ln>
            <a:effectLst/>
          </p:spPr>
        </p:cxnSp>
        <p:cxnSp>
          <p:nvCxnSpPr>
            <p:cNvPr id="117" name="直線接點 116"/>
            <p:cNvCxnSpPr/>
            <p:nvPr/>
          </p:nvCxnSpPr>
          <p:spPr bwMode="auto">
            <a:xfrm>
              <a:off x="3549008" y="1977380"/>
              <a:ext cx="5072098" cy="0"/>
            </a:xfrm>
            <a:prstGeom prst="line">
              <a:avLst/>
            </a:prstGeom>
            <a:solidFill>
              <a:schemeClr val="accent1"/>
            </a:solidFill>
            <a:ln w="19050" cap="flat" cmpd="sng" algn="ctr">
              <a:solidFill>
                <a:srgbClr val="7030A0"/>
              </a:solidFill>
              <a:prstDash val="solid"/>
              <a:round/>
              <a:headEnd type="none" w="med" len="med"/>
              <a:tailEnd type="none" w="med" len="med"/>
            </a:ln>
            <a:effectLst/>
          </p:spPr>
        </p:cxnSp>
      </p:grpSp>
      <p:grpSp>
        <p:nvGrpSpPr>
          <p:cNvPr id="282" name="群組 281"/>
          <p:cNvGrpSpPr/>
          <p:nvPr/>
        </p:nvGrpSpPr>
        <p:grpSpPr>
          <a:xfrm>
            <a:off x="3529458" y="1173147"/>
            <a:ext cx="1002778" cy="1209608"/>
            <a:chOff x="3600896" y="1601775"/>
            <a:chExt cx="1002778" cy="1209608"/>
          </a:xfrm>
        </p:grpSpPr>
        <p:grpSp>
          <p:nvGrpSpPr>
            <p:cNvPr id="280" name="群組 279"/>
            <p:cNvGrpSpPr/>
            <p:nvPr/>
          </p:nvGrpSpPr>
          <p:grpSpPr>
            <a:xfrm>
              <a:off x="3600896" y="1816403"/>
              <a:ext cx="715832" cy="498729"/>
              <a:chOff x="3600896" y="1816403"/>
              <a:chExt cx="715832" cy="498729"/>
            </a:xfrm>
          </p:grpSpPr>
          <p:sp>
            <p:nvSpPr>
              <p:cNvPr id="33" name="橢圓 32"/>
              <p:cNvSpPr/>
              <p:nvPr/>
            </p:nvSpPr>
            <p:spPr bwMode="auto">
              <a:xfrm>
                <a:off x="3600896" y="20391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4" name="橢圓 33"/>
              <p:cNvSpPr/>
              <p:nvPr/>
            </p:nvSpPr>
            <p:spPr bwMode="auto">
              <a:xfrm>
                <a:off x="3782729" y="191418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5" name="橢圓 34"/>
              <p:cNvSpPr/>
              <p:nvPr/>
            </p:nvSpPr>
            <p:spPr bwMode="auto">
              <a:xfrm>
                <a:off x="3782729" y="2060088"/>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6" name="橢圓 35"/>
              <p:cNvSpPr/>
              <p:nvPr/>
            </p:nvSpPr>
            <p:spPr bwMode="auto">
              <a:xfrm>
                <a:off x="3782729" y="220966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8" name="直線接點 37"/>
              <p:cNvCxnSpPr>
                <a:stCxn id="33" idx="6"/>
                <a:endCxn id="34" idx="2"/>
              </p:cNvCxnSpPr>
              <p:nvPr/>
            </p:nvCxnSpPr>
            <p:spPr bwMode="auto">
              <a:xfrm flipV="1">
                <a:off x="3669083" y="1948281"/>
                <a:ext cx="113646" cy="12501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0" name="直線接點 39"/>
              <p:cNvCxnSpPr>
                <a:stCxn id="33" idx="6"/>
                <a:endCxn id="35" idx="2"/>
              </p:cNvCxnSpPr>
              <p:nvPr/>
            </p:nvCxnSpPr>
            <p:spPr bwMode="auto">
              <a:xfrm>
                <a:off x="3669083" y="2073291"/>
                <a:ext cx="113646" cy="20891"/>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42" name="直線接點 41"/>
              <p:cNvCxnSpPr>
                <a:stCxn id="33" idx="6"/>
                <a:endCxn id="36" idx="2"/>
              </p:cNvCxnSpPr>
              <p:nvPr/>
            </p:nvCxnSpPr>
            <p:spPr bwMode="auto">
              <a:xfrm>
                <a:off x="3669083" y="2073291"/>
                <a:ext cx="113646" cy="170469"/>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sp>
            <p:nvSpPr>
              <p:cNvPr id="43" name="橢圓 42"/>
              <p:cNvSpPr/>
              <p:nvPr/>
            </p:nvSpPr>
            <p:spPr bwMode="auto">
              <a:xfrm>
                <a:off x="3964563" y="1816403"/>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5" name="橢圓 44"/>
              <p:cNvSpPr/>
              <p:nvPr/>
            </p:nvSpPr>
            <p:spPr bwMode="auto">
              <a:xfrm>
                <a:off x="3964563" y="194877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 name="橢圓 45"/>
              <p:cNvSpPr/>
              <p:nvPr/>
            </p:nvSpPr>
            <p:spPr bwMode="auto">
              <a:xfrm>
                <a:off x="3959252" y="21111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0" name="直線接點 49"/>
              <p:cNvCxnSpPr>
                <a:stCxn id="34" idx="6"/>
                <a:endCxn id="43" idx="2"/>
              </p:cNvCxnSpPr>
              <p:nvPr/>
            </p:nvCxnSpPr>
            <p:spPr bwMode="auto">
              <a:xfrm flipV="1">
                <a:off x="3850916" y="1850497"/>
                <a:ext cx="113647" cy="97784"/>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53" name="直線接點 52"/>
              <p:cNvCxnSpPr>
                <a:stCxn id="34" idx="6"/>
                <a:endCxn id="45" idx="1"/>
              </p:cNvCxnSpPr>
              <p:nvPr/>
            </p:nvCxnSpPr>
            <p:spPr bwMode="auto">
              <a:xfrm>
                <a:off x="3850916" y="1948281"/>
                <a:ext cx="123633" cy="10477"/>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55" name="直線接點 54"/>
              <p:cNvCxnSpPr>
                <a:stCxn id="35" idx="6"/>
                <a:endCxn id="45" idx="2"/>
              </p:cNvCxnSpPr>
              <p:nvPr/>
            </p:nvCxnSpPr>
            <p:spPr bwMode="auto">
              <a:xfrm flipV="1">
                <a:off x="3850916" y="1982866"/>
                <a:ext cx="113647" cy="111316"/>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57" name="直線接點 56"/>
              <p:cNvCxnSpPr>
                <a:stCxn id="35" idx="6"/>
                <a:endCxn id="46" idx="2"/>
              </p:cNvCxnSpPr>
              <p:nvPr/>
            </p:nvCxnSpPr>
            <p:spPr bwMode="auto">
              <a:xfrm>
                <a:off x="3850916" y="2094182"/>
                <a:ext cx="108336" cy="51042"/>
              </a:xfrm>
              <a:prstGeom prst="lin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cxnSp>
          <p:cxnSp>
            <p:nvCxnSpPr>
              <p:cNvPr id="79" name="直線接點 78"/>
              <p:cNvCxnSpPr>
                <a:stCxn id="36" idx="7"/>
                <a:endCxn id="46" idx="2"/>
              </p:cNvCxnSpPr>
              <p:nvPr/>
            </p:nvCxnSpPr>
            <p:spPr bwMode="auto">
              <a:xfrm rot="5400000" flipH="1" flipV="1">
                <a:off x="3862877" y="2123277"/>
                <a:ext cx="74428" cy="11832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80" name="橢圓 79"/>
              <p:cNvSpPr/>
              <p:nvPr/>
            </p:nvSpPr>
            <p:spPr bwMode="auto">
              <a:xfrm>
                <a:off x="3959542" y="224694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82" name="直線接點 81"/>
              <p:cNvCxnSpPr>
                <a:stCxn id="36" idx="7"/>
                <a:endCxn id="80" idx="2"/>
              </p:cNvCxnSpPr>
              <p:nvPr/>
            </p:nvCxnSpPr>
            <p:spPr bwMode="auto">
              <a:xfrm rot="16200000" flipH="1">
                <a:off x="3869543" y="2191039"/>
                <a:ext cx="61386" cy="11861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20" name="直線接點 119"/>
              <p:cNvCxnSpPr/>
              <p:nvPr/>
            </p:nvCxnSpPr>
            <p:spPr bwMode="auto">
              <a:xfrm>
                <a:off x="4102414" y="2214554"/>
                <a:ext cx="214314" cy="0"/>
              </a:xfrm>
              <a:prstGeom prst="line">
                <a:avLst/>
              </a:prstGeom>
              <a:solidFill>
                <a:schemeClr val="accent1"/>
              </a:solidFill>
              <a:ln w="19050" cap="flat" cmpd="sng" algn="ctr">
                <a:solidFill>
                  <a:schemeClr val="tx1">
                    <a:lumMod val="60000"/>
                    <a:lumOff val="40000"/>
                  </a:schemeClr>
                </a:solidFill>
                <a:prstDash val="sysDot"/>
                <a:round/>
                <a:headEnd type="none" w="med" len="med"/>
                <a:tailEnd type="none" w="med" len="med"/>
              </a:ln>
              <a:effectLst/>
            </p:spPr>
          </p:cxnSp>
        </p:grpSp>
        <p:grpSp>
          <p:nvGrpSpPr>
            <p:cNvPr id="281" name="群組 280"/>
            <p:cNvGrpSpPr/>
            <p:nvPr/>
          </p:nvGrpSpPr>
          <p:grpSpPr>
            <a:xfrm>
              <a:off x="4357686" y="1601775"/>
              <a:ext cx="245988" cy="1209608"/>
              <a:chOff x="4357686" y="1601775"/>
              <a:chExt cx="245988" cy="1209608"/>
            </a:xfrm>
          </p:grpSpPr>
          <p:sp>
            <p:nvSpPr>
              <p:cNvPr id="65" name="橢圓 64"/>
              <p:cNvSpPr/>
              <p:nvPr/>
            </p:nvSpPr>
            <p:spPr bwMode="auto">
              <a:xfrm>
                <a:off x="4529213" y="258761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6" name="橢圓 65"/>
              <p:cNvSpPr/>
              <p:nvPr/>
            </p:nvSpPr>
            <p:spPr bwMode="auto">
              <a:xfrm>
                <a:off x="4525962" y="2262179"/>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7" name="橢圓 66"/>
              <p:cNvSpPr/>
              <p:nvPr/>
            </p:nvSpPr>
            <p:spPr bwMode="auto">
              <a:xfrm>
                <a:off x="4526280" y="210501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8" name="橢圓 67"/>
              <p:cNvSpPr/>
              <p:nvPr/>
            </p:nvSpPr>
            <p:spPr bwMode="auto">
              <a:xfrm>
                <a:off x="4526280" y="242410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70" name="直線接點 69"/>
              <p:cNvCxnSpPr>
                <a:stCxn id="83" idx="6"/>
                <a:endCxn id="63" idx="2"/>
              </p:cNvCxnSpPr>
              <p:nvPr/>
            </p:nvCxnSpPr>
            <p:spPr bwMode="auto">
              <a:xfrm flipV="1">
                <a:off x="4430636" y="1972421"/>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72" name="直線接點 71"/>
              <p:cNvCxnSpPr>
                <a:stCxn id="83" idx="6"/>
                <a:endCxn id="67" idx="2"/>
              </p:cNvCxnSpPr>
              <p:nvPr/>
            </p:nvCxnSpPr>
            <p:spPr bwMode="auto">
              <a:xfrm>
                <a:off x="4430636" y="2067668"/>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83" name="橢圓 82"/>
              <p:cNvSpPr/>
              <p:nvPr/>
            </p:nvSpPr>
            <p:spPr bwMode="auto">
              <a:xfrm>
                <a:off x="4362449" y="203357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6" name="橢圓 85"/>
              <p:cNvSpPr/>
              <p:nvPr/>
            </p:nvSpPr>
            <p:spPr bwMode="auto">
              <a:xfrm>
                <a:off x="4357686" y="221455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7" name="橢圓 86"/>
              <p:cNvSpPr/>
              <p:nvPr/>
            </p:nvSpPr>
            <p:spPr bwMode="auto">
              <a:xfrm>
                <a:off x="4357686" y="2357430"/>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8" name="橢圓 87"/>
              <p:cNvSpPr/>
              <p:nvPr/>
            </p:nvSpPr>
            <p:spPr bwMode="auto">
              <a:xfrm>
                <a:off x="4357686" y="2500306"/>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89" name="橢圓 88"/>
              <p:cNvSpPr/>
              <p:nvPr/>
            </p:nvSpPr>
            <p:spPr bwMode="auto">
              <a:xfrm>
                <a:off x="4357686" y="264318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91" name="直線接點 90"/>
              <p:cNvCxnSpPr>
                <a:stCxn id="86" idx="6"/>
                <a:endCxn id="67" idx="2"/>
              </p:cNvCxnSpPr>
              <p:nvPr/>
            </p:nvCxnSpPr>
            <p:spPr bwMode="auto">
              <a:xfrm flipV="1">
                <a:off x="4425873" y="2139110"/>
                <a:ext cx="100407" cy="109538"/>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3" name="直線接點 92"/>
              <p:cNvCxnSpPr>
                <a:stCxn id="86" idx="6"/>
                <a:endCxn id="66" idx="2"/>
              </p:cNvCxnSpPr>
              <p:nvPr/>
            </p:nvCxnSpPr>
            <p:spPr bwMode="auto">
              <a:xfrm>
                <a:off x="4425873" y="2248648"/>
                <a:ext cx="100089" cy="4762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6" name="直線接點 95"/>
              <p:cNvCxnSpPr>
                <a:stCxn id="87" idx="6"/>
                <a:endCxn id="66" idx="2"/>
              </p:cNvCxnSpPr>
              <p:nvPr/>
            </p:nvCxnSpPr>
            <p:spPr bwMode="auto">
              <a:xfrm flipV="1">
                <a:off x="4425873" y="2296273"/>
                <a:ext cx="100089" cy="9525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98" name="直線接點 97"/>
              <p:cNvCxnSpPr>
                <a:stCxn id="87" idx="6"/>
                <a:endCxn id="68" idx="2"/>
              </p:cNvCxnSpPr>
              <p:nvPr/>
            </p:nvCxnSpPr>
            <p:spPr bwMode="auto">
              <a:xfrm>
                <a:off x="4425873" y="2391524"/>
                <a:ext cx="100407" cy="66675"/>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02" name="直線接點 101"/>
              <p:cNvCxnSpPr>
                <a:stCxn id="88" idx="6"/>
                <a:endCxn id="65" idx="2"/>
              </p:cNvCxnSpPr>
              <p:nvPr/>
            </p:nvCxnSpPr>
            <p:spPr bwMode="auto">
              <a:xfrm>
                <a:off x="4425873" y="2534400"/>
                <a:ext cx="103340" cy="873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04" name="直線接點 103"/>
              <p:cNvCxnSpPr>
                <a:stCxn id="89" idx="6"/>
                <a:endCxn id="65" idx="2"/>
              </p:cNvCxnSpPr>
              <p:nvPr/>
            </p:nvCxnSpPr>
            <p:spPr bwMode="auto">
              <a:xfrm flipV="1">
                <a:off x="4425873" y="2621713"/>
                <a:ext cx="103340" cy="5556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106" name="直線接點 105"/>
              <p:cNvCxnSpPr>
                <a:stCxn id="89" idx="6"/>
                <a:endCxn id="64" idx="2"/>
              </p:cNvCxnSpPr>
              <p:nvPr/>
            </p:nvCxnSpPr>
            <p:spPr bwMode="auto">
              <a:xfrm>
                <a:off x="4425873" y="2677276"/>
                <a:ext cx="100407" cy="100013"/>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64" name="橢圓 63"/>
              <p:cNvSpPr/>
              <p:nvPr/>
            </p:nvSpPr>
            <p:spPr bwMode="auto">
              <a:xfrm>
                <a:off x="4526280" y="274319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63" name="橢圓 62"/>
              <p:cNvSpPr/>
              <p:nvPr/>
            </p:nvSpPr>
            <p:spPr bwMode="auto">
              <a:xfrm>
                <a:off x="4529137" y="193832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09" name="直線接點 208"/>
              <p:cNvCxnSpPr>
                <a:stCxn id="211" idx="6"/>
              </p:cNvCxnSpPr>
              <p:nvPr/>
            </p:nvCxnSpPr>
            <p:spPr bwMode="auto">
              <a:xfrm flipV="1">
                <a:off x="4433811" y="1804144"/>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210" name="直線接點 209"/>
              <p:cNvCxnSpPr>
                <a:stCxn id="211" idx="6"/>
              </p:cNvCxnSpPr>
              <p:nvPr/>
            </p:nvCxnSpPr>
            <p:spPr bwMode="auto">
              <a:xfrm>
                <a:off x="4433811" y="1899391"/>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211" name="橢圓 210"/>
              <p:cNvSpPr/>
              <p:nvPr/>
            </p:nvSpPr>
            <p:spPr bwMode="auto">
              <a:xfrm>
                <a:off x="4365624" y="1865297"/>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3" name="橢圓 212"/>
              <p:cNvSpPr/>
              <p:nvPr/>
            </p:nvSpPr>
            <p:spPr bwMode="auto">
              <a:xfrm>
                <a:off x="4532630" y="1768464"/>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14" name="直線接點 213"/>
              <p:cNvCxnSpPr>
                <a:stCxn id="216" idx="6"/>
                <a:endCxn id="217" idx="2"/>
              </p:cNvCxnSpPr>
              <p:nvPr/>
            </p:nvCxnSpPr>
            <p:spPr bwMode="auto">
              <a:xfrm flipV="1">
                <a:off x="4436986" y="1635869"/>
                <a:ext cx="98501" cy="95247"/>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cxnSp>
            <p:nvCxnSpPr>
              <p:cNvPr id="215" name="直線接點 214"/>
              <p:cNvCxnSpPr>
                <a:stCxn id="216" idx="6"/>
                <a:endCxn id="213" idx="2"/>
              </p:cNvCxnSpPr>
              <p:nvPr/>
            </p:nvCxnSpPr>
            <p:spPr bwMode="auto">
              <a:xfrm>
                <a:off x="4436986" y="1731116"/>
                <a:ext cx="95644" cy="71442"/>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sp>
            <p:nvSpPr>
              <p:cNvPr id="216" name="橢圓 215"/>
              <p:cNvSpPr/>
              <p:nvPr/>
            </p:nvSpPr>
            <p:spPr bwMode="auto">
              <a:xfrm>
                <a:off x="4368799" y="1697022"/>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17" name="橢圓 216"/>
              <p:cNvSpPr/>
              <p:nvPr/>
            </p:nvSpPr>
            <p:spPr bwMode="auto">
              <a:xfrm>
                <a:off x="4535487" y="1601775"/>
                <a:ext cx="68187" cy="68188"/>
              </a:xfrm>
              <a:prstGeom prst="ellipse">
                <a:avLst/>
              </a:prstGeom>
              <a:solidFill>
                <a:schemeClr val="tx1">
                  <a:lumMod val="60000"/>
                  <a:lumOff val="40000"/>
                </a:schemeClr>
              </a:solidFill>
              <a:ln w="9525" cap="flat" cmpd="sng" algn="ctr">
                <a:solidFill>
                  <a:schemeClr val="tx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67" name="直線接點 266"/>
              <p:cNvCxnSpPr>
                <a:stCxn id="88" idx="6"/>
                <a:endCxn id="68" idx="2"/>
              </p:cNvCxnSpPr>
              <p:nvPr/>
            </p:nvCxnSpPr>
            <p:spPr bwMode="auto">
              <a:xfrm flipV="1">
                <a:off x="4425873" y="2458199"/>
                <a:ext cx="100407" cy="76201"/>
              </a:xfrm>
              <a:prstGeom prst="line">
                <a:avLst/>
              </a:prstGeom>
              <a:solidFill>
                <a:schemeClr val="accent1"/>
              </a:solidFill>
              <a:ln w="9525" cap="flat" cmpd="sng" algn="ctr">
                <a:solidFill>
                  <a:schemeClr val="tx1">
                    <a:lumMod val="60000"/>
                    <a:lumOff val="40000"/>
                  </a:schemeClr>
                </a:solidFill>
                <a:prstDash val="solid"/>
                <a:round/>
                <a:headEnd type="none" w="med" len="med"/>
                <a:tailEnd type="none" w="med" len="med"/>
              </a:ln>
              <a:effectLst/>
            </p:spPr>
          </p:cxnSp>
        </p:grpSp>
      </p:grpSp>
      <p:grpSp>
        <p:nvGrpSpPr>
          <p:cNvPr id="371" name="群組 370"/>
          <p:cNvGrpSpPr/>
          <p:nvPr/>
        </p:nvGrpSpPr>
        <p:grpSpPr>
          <a:xfrm>
            <a:off x="4454842" y="1337296"/>
            <a:ext cx="1071358" cy="1209608"/>
            <a:chOff x="4526280" y="1765924"/>
            <a:chExt cx="1071358" cy="1209608"/>
          </a:xfrm>
        </p:grpSpPr>
        <p:grpSp>
          <p:nvGrpSpPr>
            <p:cNvPr id="285" name="群組 280"/>
            <p:cNvGrpSpPr/>
            <p:nvPr/>
          </p:nvGrpSpPr>
          <p:grpSpPr>
            <a:xfrm>
              <a:off x="5351650" y="1765924"/>
              <a:ext cx="245988" cy="1209608"/>
              <a:chOff x="4357686" y="1601775"/>
              <a:chExt cx="245988" cy="1209608"/>
            </a:xfrm>
            <a:solidFill>
              <a:schemeClr val="tx2">
                <a:lumMod val="60000"/>
                <a:lumOff val="40000"/>
              </a:schemeClr>
            </a:solidFill>
          </p:grpSpPr>
          <p:sp>
            <p:nvSpPr>
              <p:cNvPr id="286" name="橢圓 285"/>
              <p:cNvSpPr/>
              <p:nvPr/>
            </p:nvSpPr>
            <p:spPr bwMode="auto">
              <a:xfrm>
                <a:off x="4529213" y="258761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87" name="橢圓 286"/>
              <p:cNvSpPr/>
              <p:nvPr/>
            </p:nvSpPr>
            <p:spPr bwMode="auto">
              <a:xfrm>
                <a:off x="4525962" y="2262179"/>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88" name="橢圓 287"/>
              <p:cNvSpPr/>
              <p:nvPr/>
            </p:nvSpPr>
            <p:spPr bwMode="auto">
              <a:xfrm>
                <a:off x="4526280" y="210501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89" name="橢圓 288"/>
              <p:cNvSpPr/>
              <p:nvPr/>
            </p:nvSpPr>
            <p:spPr bwMode="auto">
              <a:xfrm>
                <a:off x="4526280" y="242410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90" name="直線接點 289"/>
              <p:cNvCxnSpPr>
                <a:stCxn id="292" idx="6"/>
                <a:endCxn id="305" idx="2"/>
              </p:cNvCxnSpPr>
              <p:nvPr/>
            </p:nvCxnSpPr>
            <p:spPr bwMode="auto">
              <a:xfrm flipV="1">
                <a:off x="4430636" y="1972421"/>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91" name="直線接點 290"/>
              <p:cNvCxnSpPr>
                <a:stCxn id="292" idx="6"/>
                <a:endCxn id="288" idx="2"/>
              </p:cNvCxnSpPr>
              <p:nvPr/>
            </p:nvCxnSpPr>
            <p:spPr bwMode="auto">
              <a:xfrm>
                <a:off x="4430636" y="2067668"/>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292" name="橢圓 291"/>
              <p:cNvSpPr/>
              <p:nvPr/>
            </p:nvSpPr>
            <p:spPr bwMode="auto">
              <a:xfrm>
                <a:off x="4362449" y="203357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93" name="橢圓 292"/>
              <p:cNvSpPr/>
              <p:nvPr/>
            </p:nvSpPr>
            <p:spPr bwMode="auto">
              <a:xfrm>
                <a:off x="4357686" y="221455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94" name="橢圓 293"/>
              <p:cNvSpPr/>
              <p:nvPr/>
            </p:nvSpPr>
            <p:spPr bwMode="auto">
              <a:xfrm>
                <a:off x="4357686" y="2357430"/>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95" name="橢圓 294"/>
              <p:cNvSpPr/>
              <p:nvPr/>
            </p:nvSpPr>
            <p:spPr bwMode="auto">
              <a:xfrm>
                <a:off x="4357686" y="2500306"/>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296" name="橢圓 295"/>
              <p:cNvSpPr/>
              <p:nvPr/>
            </p:nvSpPr>
            <p:spPr bwMode="auto">
              <a:xfrm>
                <a:off x="4357686" y="264318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297" name="直線接點 296"/>
              <p:cNvCxnSpPr>
                <a:stCxn id="293" idx="6"/>
                <a:endCxn id="288" idx="2"/>
              </p:cNvCxnSpPr>
              <p:nvPr/>
            </p:nvCxnSpPr>
            <p:spPr bwMode="auto">
              <a:xfrm flipV="1">
                <a:off x="4425873" y="2139110"/>
                <a:ext cx="100407" cy="109538"/>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98" name="直線接點 297"/>
              <p:cNvCxnSpPr>
                <a:stCxn id="293" idx="6"/>
                <a:endCxn id="287" idx="2"/>
              </p:cNvCxnSpPr>
              <p:nvPr/>
            </p:nvCxnSpPr>
            <p:spPr bwMode="auto">
              <a:xfrm>
                <a:off x="4425873" y="2248648"/>
                <a:ext cx="100089" cy="4762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299" name="直線接點 298"/>
              <p:cNvCxnSpPr>
                <a:stCxn id="294" idx="6"/>
                <a:endCxn id="287" idx="2"/>
              </p:cNvCxnSpPr>
              <p:nvPr/>
            </p:nvCxnSpPr>
            <p:spPr bwMode="auto">
              <a:xfrm flipV="1">
                <a:off x="4425873" y="2296273"/>
                <a:ext cx="100089" cy="9525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300" name="直線接點 299"/>
              <p:cNvCxnSpPr>
                <a:stCxn id="294" idx="6"/>
                <a:endCxn id="289" idx="2"/>
              </p:cNvCxnSpPr>
              <p:nvPr/>
            </p:nvCxnSpPr>
            <p:spPr bwMode="auto">
              <a:xfrm>
                <a:off x="4425873" y="2391524"/>
                <a:ext cx="100407" cy="66675"/>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301" name="直線接點 300"/>
              <p:cNvCxnSpPr>
                <a:stCxn id="295" idx="6"/>
                <a:endCxn id="286" idx="2"/>
              </p:cNvCxnSpPr>
              <p:nvPr/>
            </p:nvCxnSpPr>
            <p:spPr bwMode="auto">
              <a:xfrm>
                <a:off x="4425873" y="2534400"/>
                <a:ext cx="103340" cy="873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302" name="直線接點 301"/>
              <p:cNvCxnSpPr>
                <a:stCxn id="296" idx="6"/>
                <a:endCxn id="286" idx="2"/>
              </p:cNvCxnSpPr>
              <p:nvPr/>
            </p:nvCxnSpPr>
            <p:spPr bwMode="auto">
              <a:xfrm flipV="1">
                <a:off x="4425873" y="2621713"/>
                <a:ext cx="103340" cy="5556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303" name="直線接點 302"/>
              <p:cNvCxnSpPr>
                <a:stCxn id="296" idx="6"/>
                <a:endCxn id="304" idx="2"/>
              </p:cNvCxnSpPr>
              <p:nvPr/>
            </p:nvCxnSpPr>
            <p:spPr bwMode="auto">
              <a:xfrm>
                <a:off x="4425873" y="2677276"/>
                <a:ext cx="100407" cy="100013"/>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304" name="橢圓 303"/>
              <p:cNvSpPr/>
              <p:nvPr/>
            </p:nvSpPr>
            <p:spPr bwMode="auto">
              <a:xfrm>
                <a:off x="4526280" y="274319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05" name="橢圓 304"/>
              <p:cNvSpPr/>
              <p:nvPr/>
            </p:nvSpPr>
            <p:spPr bwMode="auto">
              <a:xfrm>
                <a:off x="4529137" y="193832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06" name="直線接點 305"/>
              <p:cNvCxnSpPr>
                <a:stCxn id="308" idx="6"/>
              </p:cNvCxnSpPr>
              <p:nvPr/>
            </p:nvCxnSpPr>
            <p:spPr bwMode="auto">
              <a:xfrm flipV="1">
                <a:off x="4433811" y="1804144"/>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307" name="直線接點 306"/>
              <p:cNvCxnSpPr>
                <a:stCxn id="308" idx="6"/>
              </p:cNvCxnSpPr>
              <p:nvPr/>
            </p:nvCxnSpPr>
            <p:spPr bwMode="auto">
              <a:xfrm>
                <a:off x="4433811" y="1899391"/>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308" name="橢圓 307"/>
              <p:cNvSpPr/>
              <p:nvPr/>
            </p:nvSpPr>
            <p:spPr bwMode="auto">
              <a:xfrm>
                <a:off x="4365624" y="1865297"/>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09" name="橢圓 308"/>
              <p:cNvSpPr/>
              <p:nvPr/>
            </p:nvSpPr>
            <p:spPr bwMode="auto">
              <a:xfrm>
                <a:off x="4532630" y="1768464"/>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10" name="直線接點 309"/>
              <p:cNvCxnSpPr>
                <a:stCxn id="312" idx="6"/>
                <a:endCxn id="313" idx="2"/>
              </p:cNvCxnSpPr>
              <p:nvPr/>
            </p:nvCxnSpPr>
            <p:spPr bwMode="auto">
              <a:xfrm flipV="1">
                <a:off x="4436986" y="1635869"/>
                <a:ext cx="98501" cy="95247"/>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cxnSp>
            <p:nvCxnSpPr>
              <p:cNvPr id="311" name="直線接點 310"/>
              <p:cNvCxnSpPr>
                <a:stCxn id="312" idx="6"/>
                <a:endCxn id="309" idx="2"/>
              </p:cNvCxnSpPr>
              <p:nvPr/>
            </p:nvCxnSpPr>
            <p:spPr bwMode="auto">
              <a:xfrm>
                <a:off x="4436986" y="1731116"/>
                <a:ext cx="95644" cy="71442"/>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sp>
            <p:nvSpPr>
              <p:cNvPr id="312" name="橢圓 311"/>
              <p:cNvSpPr/>
              <p:nvPr/>
            </p:nvSpPr>
            <p:spPr bwMode="auto">
              <a:xfrm>
                <a:off x="4368799" y="1697022"/>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13" name="橢圓 312"/>
              <p:cNvSpPr/>
              <p:nvPr/>
            </p:nvSpPr>
            <p:spPr bwMode="auto">
              <a:xfrm>
                <a:off x="4535487" y="1601775"/>
                <a:ext cx="68187" cy="68188"/>
              </a:xfrm>
              <a:prstGeom prst="ellipse">
                <a:avLst/>
              </a:prstGeom>
              <a:grp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14" name="直線接點 313"/>
              <p:cNvCxnSpPr>
                <a:stCxn id="295" idx="6"/>
                <a:endCxn id="289" idx="2"/>
              </p:cNvCxnSpPr>
              <p:nvPr/>
            </p:nvCxnSpPr>
            <p:spPr bwMode="auto">
              <a:xfrm flipV="1">
                <a:off x="4425873" y="2458199"/>
                <a:ext cx="100407" cy="76201"/>
              </a:xfrm>
              <a:prstGeom prst="line">
                <a:avLst/>
              </a:prstGeom>
              <a:grpFill/>
              <a:ln w="9525" cap="flat" cmpd="sng" algn="ctr">
                <a:solidFill>
                  <a:schemeClr val="tx2">
                    <a:lumMod val="60000"/>
                    <a:lumOff val="40000"/>
                  </a:schemeClr>
                </a:solidFill>
                <a:prstDash val="solid"/>
                <a:round/>
                <a:headEnd type="none" w="med" len="med"/>
                <a:tailEnd type="none" w="med" len="med"/>
              </a:ln>
              <a:effectLst/>
            </p:spPr>
          </p:cxnSp>
        </p:grpSp>
        <p:grpSp>
          <p:nvGrpSpPr>
            <p:cNvPr id="370" name="群組 369"/>
            <p:cNvGrpSpPr/>
            <p:nvPr/>
          </p:nvGrpSpPr>
          <p:grpSpPr>
            <a:xfrm>
              <a:off x="4526280" y="1881492"/>
              <a:ext cx="715832" cy="665418"/>
              <a:chOff x="4526280" y="1881492"/>
              <a:chExt cx="715832" cy="665418"/>
            </a:xfrm>
          </p:grpSpPr>
          <p:sp>
            <p:nvSpPr>
              <p:cNvPr id="315" name="橢圓 314"/>
              <p:cNvSpPr/>
              <p:nvPr/>
            </p:nvSpPr>
            <p:spPr bwMode="auto">
              <a:xfrm>
                <a:off x="4526280" y="210428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16" name="橢圓 315"/>
              <p:cNvSpPr/>
              <p:nvPr/>
            </p:nvSpPr>
            <p:spPr bwMode="auto">
              <a:xfrm>
                <a:off x="4708113" y="197927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17" name="橢圓 316"/>
              <p:cNvSpPr/>
              <p:nvPr/>
            </p:nvSpPr>
            <p:spPr bwMode="auto">
              <a:xfrm>
                <a:off x="4708113" y="2125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18" name="橢圓 317"/>
              <p:cNvSpPr/>
              <p:nvPr/>
            </p:nvSpPr>
            <p:spPr bwMode="auto">
              <a:xfrm>
                <a:off x="4708113" y="2274755"/>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19" name="直線接點 318"/>
              <p:cNvCxnSpPr>
                <a:stCxn id="315" idx="6"/>
                <a:endCxn id="316" idx="2"/>
              </p:cNvCxnSpPr>
              <p:nvPr/>
            </p:nvCxnSpPr>
            <p:spPr bwMode="auto">
              <a:xfrm flipV="1">
                <a:off x="4594467" y="2013370"/>
                <a:ext cx="113646" cy="12501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20" name="直線接點 319"/>
              <p:cNvCxnSpPr>
                <a:stCxn id="315" idx="6"/>
                <a:endCxn id="317" idx="2"/>
              </p:cNvCxnSpPr>
              <p:nvPr/>
            </p:nvCxnSpPr>
            <p:spPr bwMode="auto">
              <a:xfrm>
                <a:off x="4594467" y="2138380"/>
                <a:ext cx="113646" cy="20891"/>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21" name="直線接點 320"/>
              <p:cNvCxnSpPr>
                <a:stCxn id="315" idx="6"/>
                <a:endCxn id="318" idx="2"/>
              </p:cNvCxnSpPr>
              <p:nvPr/>
            </p:nvCxnSpPr>
            <p:spPr bwMode="auto">
              <a:xfrm>
                <a:off x="4594467" y="2138380"/>
                <a:ext cx="113646" cy="17046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322" name="橢圓 321"/>
              <p:cNvSpPr/>
              <p:nvPr/>
            </p:nvSpPr>
            <p:spPr bwMode="auto">
              <a:xfrm>
                <a:off x="4889947" y="188149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23" name="橢圓 322"/>
              <p:cNvSpPr/>
              <p:nvPr/>
            </p:nvSpPr>
            <p:spPr bwMode="auto">
              <a:xfrm>
                <a:off x="4889947" y="2013861"/>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24" name="橢圓 323"/>
              <p:cNvSpPr/>
              <p:nvPr/>
            </p:nvSpPr>
            <p:spPr bwMode="auto">
              <a:xfrm>
                <a:off x="4884636" y="2176219"/>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25" name="直線接點 324"/>
              <p:cNvCxnSpPr>
                <a:stCxn id="316" idx="6"/>
                <a:endCxn id="322" idx="2"/>
              </p:cNvCxnSpPr>
              <p:nvPr/>
            </p:nvCxnSpPr>
            <p:spPr bwMode="auto">
              <a:xfrm flipV="1">
                <a:off x="4776300" y="1915586"/>
                <a:ext cx="113647" cy="97784"/>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26" name="直線接點 325"/>
              <p:cNvCxnSpPr>
                <a:stCxn id="316" idx="6"/>
                <a:endCxn id="323" idx="1"/>
              </p:cNvCxnSpPr>
              <p:nvPr/>
            </p:nvCxnSpPr>
            <p:spPr bwMode="auto">
              <a:xfrm>
                <a:off x="4776300" y="2013370"/>
                <a:ext cx="123633" cy="10477"/>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27" name="直線接點 326"/>
              <p:cNvCxnSpPr>
                <a:stCxn id="317" idx="6"/>
                <a:endCxn id="323" idx="2"/>
              </p:cNvCxnSpPr>
              <p:nvPr/>
            </p:nvCxnSpPr>
            <p:spPr bwMode="auto">
              <a:xfrm flipV="1">
                <a:off x="4776300" y="2047955"/>
                <a:ext cx="113647" cy="11131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28" name="直線接點 327"/>
              <p:cNvCxnSpPr>
                <a:stCxn id="317" idx="6"/>
                <a:endCxn id="324" idx="2"/>
              </p:cNvCxnSpPr>
              <p:nvPr/>
            </p:nvCxnSpPr>
            <p:spPr bwMode="auto">
              <a:xfrm>
                <a:off x="4776300" y="2159271"/>
                <a:ext cx="108336" cy="5104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29" name="直線接點 328"/>
              <p:cNvCxnSpPr>
                <a:stCxn id="318" idx="7"/>
                <a:endCxn id="324" idx="2"/>
              </p:cNvCxnSpPr>
              <p:nvPr/>
            </p:nvCxnSpPr>
            <p:spPr bwMode="auto">
              <a:xfrm rot="5400000" flipH="1" flipV="1">
                <a:off x="4788261" y="2188366"/>
                <a:ext cx="74428" cy="11832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330" name="橢圓 329"/>
              <p:cNvSpPr/>
              <p:nvPr/>
            </p:nvSpPr>
            <p:spPr bwMode="auto">
              <a:xfrm>
                <a:off x="4884926" y="2312033"/>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31" name="直線接點 330"/>
              <p:cNvCxnSpPr>
                <a:stCxn id="318" idx="7"/>
                <a:endCxn id="330" idx="2"/>
              </p:cNvCxnSpPr>
              <p:nvPr/>
            </p:nvCxnSpPr>
            <p:spPr bwMode="auto">
              <a:xfrm rot="16200000" flipH="1">
                <a:off x="4794927" y="2256128"/>
                <a:ext cx="61386" cy="118612"/>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32" name="直線接點 331"/>
              <p:cNvCxnSpPr/>
              <p:nvPr/>
            </p:nvCxnSpPr>
            <p:spPr bwMode="auto">
              <a:xfrm>
                <a:off x="5027798" y="2279643"/>
                <a:ext cx="214314" cy="0"/>
              </a:xfrm>
              <a:prstGeom prst="line">
                <a:avLst/>
              </a:prstGeom>
              <a:solidFill>
                <a:schemeClr val="tx2">
                  <a:lumMod val="60000"/>
                  <a:lumOff val="40000"/>
                </a:schemeClr>
              </a:solidFill>
              <a:ln w="19050" cap="flat" cmpd="sng" algn="ctr">
                <a:solidFill>
                  <a:schemeClr val="tx2">
                    <a:lumMod val="60000"/>
                    <a:lumOff val="40000"/>
                  </a:schemeClr>
                </a:solidFill>
                <a:prstDash val="sysDot"/>
                <a:round/>
                <a:headEnd type="none" w="med" len="med"/>
                <a:tailEnd type="none" w="med" len="med"/>
              </a:ln>
              <a:effectLst/>
            </p:spPr>
          </p:cxnSp>
          <p:sp>
            <p:nvSpPr>
              <p:cNvPr id="353" name="橢圓 352"/>
              <p:cNvSpPr/>
              <p:nvPr/>
            </p:nvSpPr>
            <p:spPr bwMode="auto">
              <a:xfrm>
                <a:off x="4529133" y="2262177"/>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54" name="直線接點 353"/>
              <p:cNvCxnSpPr>
                <a:stCxn id="353" idx="6"/>
                <a:endCxn id="317" idx="2"/>
              </p:cNvCxnSpPr>
              <p:nvPr/>
            </p:nvCxnSpPr>
            <p:spPr bwMode="auto">
              <a:xfrm flipV="1">
                <a:off x="4597320" y="2159271"/>
                <a:ext cx="110793" cy="137000"/>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55" name="直線接點 354"/>
              <p:cNvCxnSpPr>
                <a:stCxn id="353" idx="6"/>
                <a:endCxn id="318" idx="2"/>
              </p:cNvCxnSpPr>
              <p:nvPr/>
            </p:nvCxnSpPr>
            <p:spPr bwMode="auto">
              <a:xfrm>
                <a:off x="4597320" y="2296271"/>
                <a:ext cx="110793" cy="12578"/>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56" name="直線接點 355"/>
              <p:cNvCxnSpPr>
                <a:stCxn id="353" idx="6"/>
                <a:endCxn id="359" idx="2"/>
              </p:cNvCxnSpPr>
              <p:nvPr/>
            </p:nvCxnSpPr>
            <p:spPr bwMode="auto">
              <a:xfrm>
                <a:off x="4597320" y="2296271"/>
                <a:ext cx="112793" cy="152409"/>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sp>
            <p:nvSpPr>
              <p:cNvPr id="359" name="橢圓 358"/>
              <p:cNvSpPr/>
              <p:nvPr/>
            </p:nvSpPr>
            <p:spPr bwMode="auto">
              <a:xfrm>
                <a:off x="4710113" y="2414586"/>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64" name="橢圓 363"/>
              <p:cNvSpPr/>
              <p:nvPr/>
            </p:nvSpPr>
            <p:spPr bwMode="auto">
              <a:xfrm>
                <a:off x="4889673" y="2478722"/>
                <a:ext cx="68187" cy="68188"/>
              </a:xfrm>
              <a:prstGeom prst="ellips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65" name="直線接點 364"/>
              <p:cNvCxnSpPr>
                <a:stCxn id="359" idx="6"/>
                <a:endCxn id="364" idx="2"/>
              </p:cNvCxnSpPr>
              <p:nvPr/>
            </p:nvCxnSpPr>
            <p:spPr bwMode="auto">
              <a:xfrm>
                <a:off x="4778300" y="2448680"/>
                <a:ext cx="111373" cy="64136"/>
              </a:xfrm>
              <a:prstGeom prst="line">
                <a:avLst/>
              </a:prstGeom>
              <a:solidFill>
                <a:schemeClr val="tx2">
                  <a:lumMod val="60000"/>
                  <a:lumOff val="40000"/>
                </a:schemeClr>
              </a:solidFill>
              <a:ln w="9525" cap="flat" cmpd="sng" algn="ctr">
                <a:solidFill>
                  <a:schemeClr val="tx2">
                    <a:lumMod val="60000"/>
                    <a:lumOff val="40000"/>
                  </a:schemeClr>
                </a:solidFill>
                <a:prstDash val="solid"/>
                <a:round/>
                <a:headEnd type="none" w="med" len="med"/>
                <a:tailEnd type="none" w="med" len="med"/>
              </a:ln>
              <a:effectLst/>
            </p:spPr>
          </p:cxnSp>
          <p:cxnSp>
            <p:nvCxnSpPr>
              <p:cNvPr id="369" name="直線接點 368"/>
              <p:cNvCxnSpPr>
                <a:stCxn id="359" idx="7"/>
                <a:endCxn id="330" idx="2"/>
              </p:cNvCxnSpPr>
              <p:nvPr/>
            </p:nvCxnSpPr>
            <p:spPr bwMode="auto">
              <a:xfrm rot="5400000" flipH="1" flipV="1">
                <a:off x="4787398" y="2327044"/>
                <a:ext cx="78445" cy="116612"/>
              </a:xfrm>
              <a:prstGeom prst="line">
                <a:avLst/>
              </a:prstGeom>
              <a:solidFill>
                <a:schemeClr val="accent1"/>
              </a:solidFill>
              <a:ln w="9525" cap="flat" cmpd="sng" algn="ctr">
                <a:solidFill>
                  <a:schemeClr val="tx2">
                    <a:lumMod val="60000"/>
                    <a:lumOff val="40000"/>
                  </a:schemeClr>
                </a:solidFill>
                <a:prstDash val="solid"/>
                <a:round/>
                <a:headEnd type="none" w="med" len="med"/>
                <a:tailEnd type="none" w="med" len="med"/>
              </a:ln>
              <a:effectLst/>
            </p:spPr>
          </p:cxnSp>
        </p:grpSp>
      </p:grpSp>
      <p:grpSp>
        <p:nvGrpSpPr>
          <p:cNvPr id="380" name="群組 379"/>
          <p:cNvGrpSpPr/>
          <p:nvPr/>
        </p:nvGrpSpPr>
        <p:grpSpPr>
          <a:xfrm>
            <a:off x="5451482" y="1335074"/>
            <a:ext cx="1071358" cy="1209608"/>
            <a:chOff x="4526280" y="1765924"/>
            <a:chExt cx="1071358" cy="1209608"/>
          </a:xfrm>
          <a:solidFill>
            <a:srgbClr val="0070C0"/>
          </a:solidFill>
        </p:grpSpPr>
        <p:grpSp>
          <p:nvGrpSpPr>
            <p:cNvPr id="381" name="群組 280"/>
            <p:cNvGrpSpPr/>
            <p:nvPr/>
          </p:nvGrpSpPr>
          <p:grpSpPr>
            <a:xfrm>
              <a:off x="5351650" y="1765924"/>
              <a:ext cx="245988" cy="1209608"/>
              <a:chOff x="4357686" y="1601775"/>
              <a:chExt cx="245988" cy="1209608"/>
            </a:xfrm>
            <a:grpFill/>
          </p:grpSpPr>
          <p:sp>
            <p:nvSpPr>
              <p:cNvPr id="409" name="橢圓 408"/>
              <p:cNvSpPr/>
              <p:nvPr/>
            </p:nvSpPr>
            <p:spPr bwMode="auto">
              <a:xfrm>
                <a:off x="4529213" y="2587619"/>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0" name="橢圓 409"/>
              <p:cNvSpPr/>
              <p:nvPr/>
            </p:nvSpPr>
            <p:spPr bwMode="auto">
              <a:xfrm>
                <a:off x="4525962" y="2262179"/>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1" name="橢圓 410"/>
              <p:cNvSpPr/>
              <p:nvPr/>
            </p:nvSpPr>
            <p:spPr bwMode="auto">
              <a:xfrm>
                <a:off x="4526280" y="210501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2" name="橢圓 411"/>
              <p:cNvSpPr/>
              <p:nvPr/>
            </p:nvSpPr>
            <p:spPr bwMode="auto">
              <a:xfrm>
                <a:off x="4526280" y="242410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13" name="直線接點 412"/>
              <p:cNvCxnSpPr>
                <a:stCxn id="415" idx="6"/>
                <a:endCxn id="428" idx="2"/>
              </p:cNvCxnSpPr>
              <p:nvPr/>
            </p:nvCxnSpPr>
            <p:spPr bwMode="auto">
              <a:xfrm flipV="1">
                <a:off x="4430636" y="1972421"/>
                <a:ext cx="98501" cy="95247"/>
              </a:xfrm>
              <a:prstGeom prst="line">
                <a:avLst/>
              </a:prstGeom>
              <a:grpFill/>
              <a:ln w="9525" cap="flat" cmpd="sng" algn="ctr">
                <a:solidFill>
                  <a:srgbClr val="0070C0"/>
                </a:solidFill>
                <a:prstDash val="solid"/>
                <a:round/>
                <a:headEnd type="none" w="med" len="med"/>
                <a:tailEnd type="none" w="med" len="med"/>
              </a:ln>
              <a:effectLst/>
            </p:spPr>
          </p:cxnSp>
          <p:cxnSp>
            <p:nvCxnSpPr>
              <p:cNvPr id="414" name="直線接點 413"/>
              <p:cNvCxnSpPr>
                <a:stCxn id="415" idx="6"/>
                <a:endCxn id="411" idx="2"/>
              </p:cNvCxnSpPr>
              <p:nvPr/>
            </p:nvCxnSpPr>
            <p:spPr bwMode="auto">
              <a:xfrm>
                <a:off x="4430636" y="2067668"/>
                <a:ext cx="95644" cy="71442"/>
              </a:xfrm>
              <a:prstGeom prst="line">
                <a:avLst/>
              </a:prstGeom>
              <a:grpFill/>
              <a:ln w="9525" cap="flat" cmpd="sng" algn="ctr">
                <a:solidFill>
                  <a:srgbClr val="0070C0"/>
                </a:solidFill>
                <a:prstDash val="solid"/>
                <a:round/>
                <a:headEnd type="none" w="med" len="med"/>
                <a:tailEnd type="none" w="med" len="med"/>
              </a:ln>
              <a:effectLst/>
            </p:spPr>
          </p:cxnSp>
          <p:sp>
            <p:nvSpPr>
              <p:cNvPr id="415" name="橢圓 414"/>
              <p:cNvSpPr/>
              <p:nvPr/>
            </p:nvSpPr>
            <p:spPr bwMode="auto">
              <a:xfrm>
                <a:off x="4362449" y="2033574"/>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6" name="橢圓 415"/>
              <p:cNvSpPr/>
              <p:nvPr/>
            </p:nvSpPr>
            <p:spPr bwMode="auto">
              <a:xfrm>
                <a:off x="4357686" y="2214554"/>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7" name="橢圓 416"/>
              <p:cNvSpPr/>
              <p:nvPr/>
            </p:nvSpPr>
            <p:spPr bwMode="auto">
              <a:xfrm>
                <a:off x="4357686" y="2357430"/>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8" name="橢圓 417"/>
              <p:cNvSpPr/>
              <p:nvPr/>
            </p:nvSpPr>
            <p:spPr bwMode="auto">
              <a:xfrm>
                <a:off x="4357686" y="250030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19" name="橢圓 418"/>
              <p:cNvSpPr/>
              <p:nvPr/>
            </p:nvSpPr>
            <p:spPr bwMode="auto">
              <a:xfrm>
                <a:off x="4357686" y="264318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20" name="直線接點 419"/>
              <p:cNvCxnSpPr>
                <a:stCxn id="416" idx="6"/>
                <a:endCxn id="411" idx="2"/>
              </p:cNvCxnSpPr>
              <p:nvPr/>
            </p:nvCxnSpPr>
            <p:spPr bwMode="auto">
              <a:xfrm flipV="1">
                <a:off x="4425873" y="2139110"/>
                <a:ext cx="100407" cy="109538"/>
              </a:xfrm>
              <a:prstGeom prst="line">
                <a:avLst/>
              </a:prstGeom>
              <a:grpFill/>
              <a:ln w="9525" cap="flat" cmpd="sng" algn="ctr">
                <a:solidFill>
                  <a:srgbClr val="0070C0"/>
                </a:solidFill>
                <a:prstDash val="solid"/>
                <a:round/>
                <a:headEnd type="none" w="med" len="med"/>
                <a:tailEnd type="none" w="med" len="med"/>
              </a:ln>
              <a:effectLst/>
            </p:spPr>
          </p:cxnSp>
          <p:cxnSp>
            <p:nvCxnSpPr>
              <p:cNvPr id="421" name="直線接點 420"/>
              <p:cNvCxnSpPr>
                <a:stCxn id="416" idx="6"/>
                <a:endCxn id="410" idx="2"/>
              </p:cNvCxnSpPr>
              <p:nvPr/>
            </p:nvCxnSpPr>
            <p:spPr bwMode="auto">
              <a:xfrm>
                <a:off x="4425873" y="2248648"/>
                <a:ext cx="100089" cy="47625"/>
              </a:xfrm>
              <a:prstGeom prst="line">
                <a:avLst/>
              </a:prstGeom>
              <a:grpFill/>
              <a:ln w="9525" cap="flat" cmpd="sng" algn="ctr">
                <a:solidFill>
                  <a:srgbClr val="0070C0"/>
                </a:solidFill>
                <a:prstDash val="solid"/>
                <a:round/>
                <a:headEnd type="none" w="med" len="med"/>
                <a:tailEnd type="none" w="med" len="med"/>
              </a:ln>
              <a:effectLst/>
            </p:spPr>
          </p:cxnSp>
          <p:cxnSp>
            <p:nvCxnSpPr>
              <p:cNvPr id="422" name="直線接點 421"/>
              <p:cNvCxnSpPr>
                <a:stCxn id="417" idx="6"/>
                <a:endCxn id="410" idx="2"/>
              </p:cNvCxnSpPr>
              <p:nvPr/>
            </p:nvCxnSpPr>
            <p:spPr bwMode="auto">
              <a:xfrm flipV="1">
                <a:off x="4425873" y="2296273"/>
                <a:ext cx="100089" cy="95251"/>
              </a:xfrm>
              <a:prstGeom prst="line">
                <a:avLst/>
              </a:prstGeom>
              <a:grpFill/>
              <a:ln w="9525" cap="flat" cmpd="sng" algn="ctr">
                <a:solidFill>
                  <a:srgbClr val="0070C0"/>
                </a:solidFill>
                <a:prstDash val="solid"/>
                <a:round/>
                <a:headEnd type="none" w="med" len="med"/>
                <a:tailEnd type="none" w="med" len="med"/>
              </a:ln>
              <a:effectLst/>
            </p:spPr>
          </p:cxnSp>
          <p:cxnSp>
            <p:nvCxnSpPr>
              <p:cNvPr id="423" name="直線接點 422"/>
              <p:cNvCxnSpPr>
                <a:stCxn id="417" idx="6"/>
                <a:endCxn id="412" idx="2"/>
              </p:cNvCxnSpPr>
              <p:nvPr/>
            </p:nvCxnSpPr>
            <p:spPr bwMode="auto">
              <a:xfrm>
                <a:off x="4425873" y="2391524"/>
                <a:ext cx="100407" cy="66675"/>
              </a:xfrm>
              <a:prstGeom prst="line">
                <a:avLst/>
              </a:prstGeom>
              <a:grpFill/>
              <a:ln w="9525" cap="flat" cmpd="sng" algn="ctr">
                <a:solidFill>
                  <a:srgbClr val="0070C0"/>
                </a:solidFill>
                <a:prstDash val="solid"/>
                <a:round/>
                <a:headEnd type="none" w="med" len="med"/>
                <a:tailEnd type="none" w="med" len="med"/>
              </a:ln>
              <a:effectLst/>
            </p:spPr>
          </p:cxnSp>
          <p:cxnSp>
            <p:nvCxnSpPr>
              <p:cNvPr id="424" name="直線接點 423"/>
              <p:cNvCxnSpPr>
                <a:stCxn id="418" idx="6"/>
                <a:endCxn id="409" idx="2"/>
              </p:cNvCxnSpPr>
              <p:nvPr/>
            </p:nvCxnSpPr>
            <p:spPr bwMode="auto">
              <a:xfrm>
                <a:off x="4425873" y="2534400"/>
                <a:ext cx="103340" cy="87313"/>
              </a:xfrm>
              <a:prstGeom prst="line">
                <a:avLst/>
              </a:prstGeom>
              <a:grpFill/>
              <a:ln w="9525" cap="flat" cmpd="sng" algn="ctr">
                <a:solidFill>
                  <a:srgbClr val="0070C0"/>
                </a:solidFill>
                <a:prstDash val="solid"/>
                <a:round/>
                <a:headEnd type="none" w="med" len="med"/>
                <a:tailEnd type="none" w="med" len="med"/>
              </a:ln>
              <a:effectLst/>
            </p:spPr>
          </p:cxnSp>
          <p:cxnSp>
            <p:nvCxnSpPr>
              <p:cNvPr id="425" name="直線接點 424"/>
              <p:cNvCxnSpPr>
                <a:stCxn id="419" idx="6"/>
                <a:endCxn id="409" idx="2"/>
              </p:cNvCxnSpPr>
              <p:nvPr/>
            </p:nvCxnSpPr>
            <p:spPr bwMode="auto">
              <a:xfrm flipV="1">
                <a:off x="4425873" y="2621713"/>
                <a:ext cx="103340" cy="55563"/>
              </a:xfrm>
              <a:prstGeom prst="line">
                <a:avLst/>
              </a:prstGeom>
              <a:grpFill/>
              <a:ln w="9525" cap="flat" cmpd="sng" algn="ctr">
                <a:solidFill>
                  <a:srgbClr val="0070C0"/>
                </a:solidFill>
                <a:prstDash val="solid"/>
                <a:round/>
                <a:headEnd type="none" w="med" len="med"/>
                <a:tailEnd type="none" w="med" len="med"/>
              </a:ln>
              <a:effectLst/>
            </p:spPr>
          </p:cxnSp>
          <p:cxnSp>
            <p:nvCxnSpPr>
              <p:cNvPr id="426" name="直線接點 425"/>
              <p:cNvCxnSpPr>
                <a:stCxn id="419" idx="6"/>
                <a:endCxn id="427" idx="2"/>
              </p:cNvCxnSpPr>
              <p:nvPr/>
            </p:nvCxnSpPr>
            <p:spPr bwMode="auto">
              <a:xfrm>
                <a:off x="4425873" y="2677276"/>
                <a:ext cx="100407" cy="100013"/>
              </a:xfrm>
              <a:prstGeom prst="line">
                <a:avLst/>
              </a:prstGeom>
              <a:grpFill/>
              <a:ln w="9525" cap="flat" cmpd="sng" algn="ctr">
                <a:solidFill>
                  <a:srgbClr val="0070C0"/>
                </a:solidFill>
                <a:prstDash val="solid"/>
                <a:round/>
                <a:headEnd type="none" w="med" len="med"/>
                <a:tailEnd type="none" w="med" len="med"/>
              </a:ln>
              <a:effectLst/>
            </p:spPr>
          </p:cxnSp>
          <p:sp>
            <p:nvSpPr>
              <p:cNvPr id="427" name="橢圓 426"/>
              <p:cNvSpPr/>
              <p:nvPr/>
            </p:nvSpPr>
            <p:spPr bwMode="auto">
              <a:xfrm>
                <a:off x="4526280" y="274319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28" name="橢圓 427"/>
              <p:cNvSpPr/>
              <p:nvPr/>
            </p:nvSpPr>
            <p:spPr bwMode="auto">
              <a:xfrm>
                <a:off x="4529137" y="193832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29" name="直線接點 428"/>
              <p:cNvCxnSpPr>
                <a:stCxn id="431" idx="6"/>
              </p:cNvCxnSpPr>
              <p:nvPr/>
            </p:nvCxnSpPr>
            <p:spPr bwMode="auto">
              <a:xfrm flipV="1">
                <a:off x="4433811" y="1804144"/>
                <a:ext cx="98501" cy="95247"/>
              </a:xfrm>
              <a:prstGeom prst="line">
                <a:avLst/>
              </a:prstGeom>
              <a:grpFill/>
              <a:ln w="9525" cap="flat" cmpd="sng" algn="ctr">
                <a:solidFill>
                  <a:srgbClr val="0070C0"/>
                </a:solidFill>
                <a:prstDash val="solid"/>
                <a:round/>
                <a:headEnd type="none" w="med" len="med"/>
                <a:tailEnd type="none" w="med" len="med"/>
              </a:ln>
              <a:effectLst/>
            </p:spPr>
          </p:cxnSp>
          <p:cxnSp>
            <p:nvCxnSpPr>
              <p:cNvPr id="430" name="直線接點 429"/>
              <p:cNvCxnSpPr>
                <a:stCxn id="431" idx="6"/>
              </p:cNvCxnSpPr>
              <p:nvPr/>
            </p:nvCxnSpPr>
            <p:spPr bwMode="auto">
              <a:xfrm>
                <a:off x="4433811" y="1899391"/>
                <a:ext cx="95644" cy="71442"/>
              </a:xfrm>
              <a:prstGeom prst="line">
                <a:avLst/>
              </a:prstGeom>
              <a:grpFill/>
              <a:ln w="9525" cap="flat" cmpd="sng" algn="ctr">
                <a:solidFill>
                  <a:srgbClr val="0070C0"/>
                </a:solidFill>
                <a:prstDash val="solid"/>
                <a:round/>
                <a:headEnd type="none" w="med" len="med"/>
                <a:tailEnd type="none" w="med" len="med"/>
              </a:ln>
              <a:effectLst/>
            </p:spPr>
          </p:cxnSp>
          <p:sp>
            <p:nvSpPr>
              <p:cNvPr id="431" name="橢圓 430"/>
              <p:cNvSpPr/>
              <p:nvPr/>
            </p:nvSpPr>
            <p:spPr bwMode="auto">
              <a:xfrm>
                <a:off x="4365624" y="186529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32" name="橢圓 431"/>
              <p:cNvSpPr/>
              <p:nvPr/>
            </p:nvSpPr>
            <p:spPr bwMode="auto">
              <a:xfrm>
                <a:off x="4532630" y="1768464"/>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33" name="直線接點 432"/>
              <p:cNvCxnSpPr>
                <a:stCxn id="435" idx="6"/>
                <a:endCxn id="436" idx="2"/>
              </p:cNvCxnSpPr>
              <p:nvPr/>
            </p:nvCxnSpPr>
            <p:spPr bwMode="auto">
              <a:xfrm flipV="1">
                <a:off x="4436986" y="1635869"/>
                <a:ext cx="98501" cy="95247"/>
              </a:xfrm>
              <a:prstGeom prst="line">
                <a:avLst/>
              </a:prstGeom>
              <a:grpFill/>
              <a:ln w="9525" cap="flat" cmpd="sng" algn="ctr">
                <a:solidFill>
                  <a:srgbClr val="0070C0"/>
                </a:solidFill>
                <a:prstDash val="solid"/>
                <a:round/>
                <a:headEnd type="none" w="med" len="med"/>
                <a:tailEnd type="none" w="med" len="med"/>
              </a:ln>
              <a:effectLst/>
            </p:spPr>
          </p:cxnSp>
          <p:cxnSp>
            <p:nvCxnSpPr>
              <p:cNvPr id="434" name="直線接點 433"/>
              <p:cNvCxnSpPr>
                <a:stCxn id="435" idx="6"/>
                <a:endCxn id="432" idx="2"/>
              </p:cNvCxnSpPr>
              <p:nvPr/>
            </p:nvCxnSpPr>
            <p:spPr bwMode="auto">
              <a:xfrm>
                <a:off x="4436986" y="1731116"/>
                <a:ext cx="95644" cy="71442"/>
              </a:xfrm>
              <a:prstGeom prst="line">
                <a:avLst/>
              </a:prstGeom>
              <a:grpFill/>
              <a:ln w="9525" cap="flat" cmpd="sng" algn="ctr">
                <a:solidFill>
                  <a:srgbClr val="0070C0"/>
                </a:solidFill>
                <a:prstDash val="solid"/>
                <a:round/>
                <a:headEnd type="none" w="med" len="med"/>
                <a:tailEnd type="none" w="med" len="med"/>
              </a:ln>
              <a:effectLst/>
            </p:spPr>
          </p:cxnSp>
          <p:sp>
            <p:nvSpPr>
              <p:cNvPr id="435" name="橢圓 434"/>
              <p:cNvSpPr/>
              <p:nvPr/>
            </p:nvSpPr>
            <p:spPr bwMode="auto">
              <a:xfrm>
                <a:off x="4368799" y="169702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36" name="橢圓 435"/>
              <p:cNvSpPr/>
              <p:nvPr/>
            </p:nvSpPr>
            <p:spPr bwMode="auto">
              <a:xfrm>
                <a:off x="4535487" y="160177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37" name="直線接點 436"/>
              <p:cNvCxnSpPr>
                <a:stCxn id="418" idx="6"/>
                <a:endCxn id="412" idx="2"/>
              </p:cNvCxnSpPr>
              <p:nvPr/>
            </p:nvCxnSpPr>
            <p:spPr bwMode="auto">
              <a:xfrm flipV="1">
                <a:off x="4425873" y="2458199"/>
                <a:ext cx="100407" cy="76201"/>
              </a:xfrm>
              <a:prstGeom prst="line">
                <a:avLst/>
              </a:prstGeom>
              <a:grpFill/>
              <a:ln w="9525" cap="flat" cmpd="sng" algn="ctr">
                <a:solidFill>
                  <a:srgbClr val="0070C0"/>
                </a:solidFill>
                <a:prstDash val="solid"/>
                <a:round/>
                <a:headEnd type="none" w="med" len="med"/>
                <a:tailEnd type="none" w="med" len="med"/>
              </a:ln>
              <a:effectLst/>
            </p:spPr>
          </p:cxnSp>
        </p:grpSp>
        <p:grpSp>
          <p:nvGrpSpPr>
            <p:cNvPr id="382" name="群組 369"/>
            <p:cNvGrpSpPr/>
            <p:nvPr/>
          </p:nvGrpSpPr>
          <p:grpSpPr>
            <a:xfrm>
              <a:off x="4526280" y="1881492"/>
              <a:ext cx="715832" cy="665418"/>
              <a:chOff x="4526280" y="1881492"/>
              <a:chExt cx="715832" cy="665418"/>
            </a:xfrm>
            <a:grpFill/>
          </p:grpSpPr>
          <p:sp>
            <p:nvSpPr>
              <p:cNvPr id="383" name="橢圓 382"/>
              <p:cNvSpPr/>
              <p:nvPr/>
            </p:nvSpPr>
            <p:spPr bwMode="auto">
              <a:xfrm>
                <a:off x="4526280" y="210428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84" name="橢圓 383"/>
              <p:cNvSpPr/>
              <p:nvPr/>
            </p:nvSpPr>
            <p:spPr bwMode="auto">
              <a:xfrm>
                <a:off x="4708113" y="197927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85" name="橢圓 384"/>
              <p:cNvSpPr/>
              <p:nvPr/>
            </p:nvSpPr>
            <p:spPr bwMode="auto">
              <a:xfrm>
                <a:off x="4708113" y="212517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86" name="橢圓 385"/>
              <p:cNvSpPr/>
              <p:nvPr/>
            </p:nvSpPr>
            <p:spPr bwMode="auto">
              <a:xfrm>
                <a:off x="4708113" y="2274755"/>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87" name="直線接點 386"/>
              <p:cNvCxnSpPr>
                <a:stCxn id="383" idx="6"/>
                <a:endCxn id="384" idx="2"/>
              </p:cNvCxnSpPr>
              <p:nvPr/>
            </p:nvCxnSpPr>
            <p:spPr bwMode="auto">
              <a:xfrm flipV="1">
                <a:off x="4594467" y="2013370"/>
                <a:ext cx="113646" cy="125011"/>
              </a:xfrm>
              <a:prstGeom prst="line">
                <a:avLst/>
              </a:prstGeom>
              <a:grpFill/>
              <a:ln w="9525" cap="flat" cmpd="sng" algn="ctr">
                <a:solidFill>
                  <a:srgbClr val="0070C0"/>
                </a:solidFill>
                <a:prstDash val="solid"/>
                <a:round/>
                <a:headEnd type="none" w="med" len="med"/>
                <a:tailEnd type="none" w="med" len="med"/>
              </a:ln>
              <a:effectLst/>
            </p:spPr>
          </p:cxnSp>
          <p:cxnSp>
            <p:nvCxnSpPr>
              <p:cNvPr id="388" name="直線接點 387"/>
              <p:cNvCxnSpPr>
                <a:stCxn id="383" idx="6"/>
                <a:endCxn id="385" idx="2"/>
              </p:cNvCxnSpPr>
              <p:nvPr/>
            </p:nvCxnSpPr>
            <p:spPr bwMode="auto">
              <a:xfrm>
                <a:off x="4594467" y="2138380"/>
                <a:ext cx="113646" cy="20891"/>
              </a:xfrm>
              <a:prstGeom prst="line">
                <a:avLst/>
              </a:prstGeom>
              <a:grpFill/>
              <a:ln w="9525" cap="flat" cmpd="sng" algn="ctr">
                <a:solidFill>
                  <a:srgbClr val="0070C0"/>
                </a:solidFill>
                <a:prstDash val="solid"/>
                <a:round/>
                <a:headEnd type="none" w="med" len="med"/>
                <a:tailEnd type="none" w="med" len="med"/>
              </a:ln>
              <a:effectLst/>
            </p:spPr>
          </p:cxnSp>
          <p:cxnSp>
            <p:nvCxnSpPr>
              <p:cNvPr id="389" name="直線接點 388"/>
              <p:cNvCxnSpPr>
                <a:stCxn id="383" idx="6"/>
                <a:endCxn id="386" idx="2"/>
              </p:cNvCxnSpPr>
              <p:nvPr/>
            </p:nvCxnSpPr>
            <p:spPr bwMode="auto">
              <a:xfrm>
                <a:off x="4594467" y="2138380"/>
                <a:ext cx="113646" cy="170469"/>
              </a:xfrm>
              <a:prstGeom prst="line">
                <a:avLst/>
              </a:prstGeom>
              <a:grpFill/>
              <a:ln w="9525" cap="flat" cmpd="sng" algn="ctr">
                <a:solidFill>
                  <a:srgbClr val="0070C0"/>
                </a:solidFill>
                <a:prstDash val="solid"/>
                <a:round/>
                <a:headEnd type="none" w="med" len="med"/>
                <a:tailEnd type="none" w="med" len="med"/>
              </a:ln>
              <a:effectLst/>
            </p:spPr>
          </p:cxnSp>
          <p:sp>
            <p:nvSpPr>
              <p:cNvPr id="390" name="橢圓 389"/>
              <p:cNvSpPr/>
              <p:nvPr/>
            </p:nvSpPr>
            <p:spPr bwMode="auto">
              <a:xfrm>
                <a:off x="4889947" y="188149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1" name="橢圓 390"/>
              <p:cNvSpPr/>
              <p:nvPr/>
            </p:nvSpPr>
            <p:spPr bwMode="auto">
              <a:xfrm>
                <a:off x="4889947" y="2013861"/>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392" name="橢圓 391"/>
              <p:cNvSpPr/>
              <p:nvPr/>
            </p:nvSpPr>
            <p:spPr bwMode="auto">
              <a:xfrm>
                <a:off x="4884636" y="2176219"/>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93" name="直線接點 392"/>
              <p:cNvCxnSpPr>
                <a:stCxn id="384" idx="6"/>
                <a:endCxn id="390" idx="2"/>
              </p:cNvCxnSpPr>
              <p:nvPr/>
            </p:nvCxnSpPr>
            <p:spPr bwMode="auto">
              <a:xfrm flipV="1">
                <a:off x="4776300" y="1915586"/>
                <a:ext cx="113647" cy="97784"/>
              </a:xfrm>
              <a:prstGeom prst="line">
                <a:avLst/>
              </a:prstGeom>
              <a:grpFill/>
              <a:ln w="9525" cap="flat" cmpd="sng" algn="ctr">
                <a:solidFill>
                  <a:srgbClr val="0070C0"/>
                </a:solidFill>
                <a:prstDash val="solid"/>
                <a:round/>
                <a:headEnd type="none" w="med" len="med"/>
                <a:tailEnd type="none" w="med" len="med"/>
              </a:ln>
              <a:effectLst/>
            </p:spPr>
          </p:cxnSp>
          <p:cxnSp>
            <p:nvCxnSpPr>
              <p:cNvPr id="394" name="直線接點 393"/>
              <p:cNvCxnSpPr>
                <a:stCxn id="384" idx="6"/>
                <a:endCxn id="391" idx="1"/>
              </p:cNvCxnSpPr>
              <p:nvPr/>
            </p:nvCxnSpPr>
            <p:spPr bwMode="auto">
              <a:xfrm>
                <a:off x="4776300" y="2013370"/>
                <a:ext cx="123633" cy="10477"/>
              </a:xfrm>
              <a:prstGeom prst="line">
                <a:avLst/>
              </a:prstGeom>
              <a:grpFill/>
              <a:ln w="9525" cap="flat" cmpd="sng" algn="ctr">
                <a:solidFill>
                  <a:srgbClr val="0070C0"/>
                </a:solidFill>
                <a:prstDash val="solid"/>
                <a:round/>
                <a:headEnd type="none" w="med" len="med"/>
                <a:tailEnd type="none" w="med" len="med"/>
              </a:ln>
              <a:effectLst/>
            </p:spPr>
          </p:cxnSp>
          <p:cxnSp>
            <p:nvCxnSpPr>
              <p:cNvPr id="395" name="直線接點 394"/>
              <p:cNvCxnSpPr>
                <a:stCxn id="385" idx="6"/>
                <a:endCxn id="391" idx="2"/>
              </p:cNvCxnSpPr>
              <p:nvPr/>
            </p:nvCxnSpPr>
            <p:spPr bwMode="auto">
              <a:xfrm flipV="1">
                <a:off x="4776300" y="2047955"/>
                <a:ext cx="113647" cy="111316"/>
              </a:xfrm>
              <a:prstGeom prst="line">
                <a:avLst/>
              </a:prstGeom>
              <a:grpFill/>
              <a:ln w="9525" cap="flat" cmpd="sng" algn="ctr">
                <a:solidFill>
                  <a:srgbClr val="0070C0"/>
                </a:solidFill>
                <a:prstDash val="solid"/>
                <a:round/>
                <a:headEnd type="none" w="med" len="med"/>
                <a:tailEnd type="none" w="med" len="med"/>
              </a:ln>
              <a:effectLst/>
            </p:spPr>
          </p:cxnSp>
          <p:cxnSp>
            <p:nvCxnSpPr>
              <p:cNvPr id="396" name="直線接點 395"/>
              <p:cNvCxnSpPr>
                <a:stCxn id="385" idx="6"/>
                <a:endCxn id="392" idx="2"/>
              </p:cNvCxnSpPr>
              <p:nvPr/>
            </p:nvCxnSpPr>
            <p:spPr bwMode="auto">
              <a:xfrm>
                <a:off x="4776300" y="2159271"/>
                <a:ext cx="108336" cy="51042"/>
              </a:xfrm>
              <a:prstGeom prst="line">
                <a:avLst/>
              </a:prstGeom>
              <a:grpFill/>
              <a:ln w="9525" cap="flat" cmpd="sng" algn="ctr">
                <a:solidFill>
                  <a:srgbClr val="0070C0"/>
                </a:solidFill>
                <a:prstDash val="solid"/>
                <a:round/>
                <a:headEnd type="none" w="med" len="med"/>
                <a:tailEnd type="none" w="med" len="med"/>
              </a:ln>
              <a:effectLst/>
            </p:spPr>
          </p:cxnSp>
          <p:cxnSp>
            <p:nvCxnSpPr>
              <p:cNvPr id="397" name="直線接點 396"/>
              <p:cNvCxnSpPr>
                <a:stCxn id="386" idx="7"/>
                <a:endCxn id="392" idx="2"/>
              </p:cNvCxnSpPr>
              <p:nvPr/>
            </p:nvCxnSpPr>
            <p:spPr bwMode="auto">
              <a:xfrm rot="5400000" flipH="1" flipV="1">
                <a:off x="4788261" y="2188366"/>
                <a:ext cx="74428" cy="118322"/>
              </a:xfrm>
              <a:prstGeom prst="line">
                <a:avLst/>
              </a:prstGeom>
              <a:grpFill/>
              <a:ln w="9525" cap="flat" cmpd="sng" algn="ctr">
                <a:solidFill>
                  <a:srgbClr val="0070C0"/>
                </a:solidFill>
                <a:prstDash val="solid"/>
                <a:round/>
                <a:headEnd type="none" w="med" len="med"/>
                <a:tailEnd type="none" w="med" len="med"/>
              </a:ln>
              <a:effectLst/>
            </p:spPr>
          </p:cxnSp>
          <p:sp>
            <p:nvSpPr>
              <p:cNvPr id="398" name="橢圓 397"/>
              <p:cNvSpPr/>
              <p:nvPr/>
            </p:nvSpPr>
            <p:spPr bwMode="auto">
              <a:xfrm>
                <a:off x="4884926" y="2312033"/>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399" name="直線接點 398"/>
              <p:cNvCxnSpPr>
                <a:stCxn id="386" idx="7"/>
                <a:endCxn id="398" idx="2"/>
              </p:cNvCxnSpPr>
              <p:nvPr/>
            </p:nvCxnSpPr>
            <p:spPr bwMode="auto">
              <a:xfrm rot="16200000" flipH="1">
                <a:off x="4794927" y="2256128"/>
                <a:ext cx="61386" cy="118612"/>
              </a:xfrm>
              <a:prstGeom prst="line">
                <a:avLst/>
              </a:prstGeom>
              <a:grpFill/>
              <a:ln w="9525" cap="flat" cmpd="sng" algn="ctr">
                <a:solidFill>
                  <a:srgbClr val="0070C0"/>
                </a:solidFill>
                <a:prstDash val="solid"/>
                <a:round/>
                <a:headEnd type="none" w="med" len="med"/>
                <a:tailEnd type="none" w="med" len="med"/>
              </a:ln>
              <a:effectLst/>
            </p:spPr>
          </p:cxnSp>
          <p:cxnSp>
            <p:nvCxnSpPr>
              <p:cNvPr id="400" name="直線接點 399"/>
              <p:cNvCxnSpPr/>
              <p:nvPr/>
            </p:nvCxnSpPr>
            <p:spPr bwMode="auto">
              <a:xfrm>
                <a:off x="5027798" y="2279643"/>
                <a:ext cx="214314" cy="0"/>
              </a:xfrm>
              <a:prstGeom prst="line">
                <a:avLst/>
              </a:prstGeom>
              <a:grpFill/>
              <a:ln w="19050" cap="flat" cmpd="sng" algn="ctr">
                <a:solidFill>
                  <a:srgbClr val="0070C0"/>
                </a:solidFill>
                <a:prstDash val="sysDot"/>
                <a:round/>
                <a:headEnd type="none" w="med" len="med"/>
                <a:tailEnd type="none" w="med" len="med"/>
              </a:ln>
              <a:effectLst/>
            </p:spPr>
          </p:cxnSp>
          <p:sp>
            <p:nvSpPr>
              <p:cNvPr id="401" name="橢圓 400"/>
              <p:cNvSpPr/>
              <p:nvPr/>
            </p:nvSpPr>
            <p:spPr bwMode="auto">
              <a:xfrm>
                <a:off x="4529133" y="2262177"/>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02" name="直線接點 401"/>
              <p:cNvCxnSpPr>
                <a:stCxn id="401" idx="6"/>
                <a:endCxn id="385" idx="2"/>
              </p:cNvCxnSpPr>
              <p:nvPr/>
            </p:nvCxnSpPr>
            <p:spPr bwMode="auto">
              <a:xfrm flipV="1">
                <a:off x="4597320" y="2159271"/>
                <a:ext cx="110793" cy="137000"/>
              </a:xfrm>
              <a:prstGeom prst="line">
                <a:avLst/>
              </a:prstGeom>
              <a:grpFill/>
              <a:ln w="9525" cap="flat" cmpd="sng" algn="ctr">
                <a:solidFill>
                  <a:srgbClr val="0070C0"/>
                </a:solidFill>
                <a:prstDash val="solid"/>
                <a:round/>
                <a:headEnd type="none" w="med" len="med"/>
                <a:tailEnd type="none" w="med" len="med"/>
              </a:ln>
              <a:effectLst/>
            </p:spPr>
          </p:cxnSp>
          <p:cxnSp>
            <p:nvCxnSpPr>
              <p:cNvPr id="403" name="直線接點 402"/>
              <p:cNvCxnSpPr>
                <a:stCxn id="401" idx="6"/>
                <a:endCxn id="386" idx="2"/>
              </p:cNvCxnSpPr>
              <p:nvPr/>
            </p:nvCxnSpPr>
            <p:spPr bwMode="auto">
              <a:xfrm>
                <a:off x="4597320" y="2296271"/>
                <a:ext cx="110793" cy="12578"/>
              </a:xfrm>
              <a:prstGeom prst="line">
                <a:avLst/>
              </a:prstGeom>
              <a:grpFill/>
              <a:ln w="9525" cap="flat" cmpd="sng" algn="ctr">
                <a:solidFill>
                  <a:srgbClr val="0070C0"/>
                </a:solidFill>
                <a:prstDash val="solid"/>
                <a:round/>
                <a:headEnd type="none" w="med" len="med"/>
                <a:tailEnd type="none" w="med" len="med"/>
              </a:ln>
              <a:effectLst/>
            </p:spPr>
          </p:cxnSp>
          <p:cxnSp>
            <p:nvCxnSpPr>
              <p:cNvPr id="404" name="直線接點 403"/>
              <p:cNvCxnSpPr>
                <a:stCxn id="401" idx="6"/>
                <a:endCxn id="405" idx="2"/>
              </p:cNvCxnSpPr>
              <p:nvPr/>
            </p:nvCxnSpPr>
            <p:spPr bwMode="auto">
              <a:xfrm>
                <a:off x="4597320" y="2296271"/>
                <a:ext cx="112793" cy="152409"/>
              </a:xfrm>
              <a:prstGeom prst="line">
                <a:avLst/>
              </a:prstGeom>
              <a:grpFill/>
              <a:ln w="9525" cap="flat" cmpd="sng" algn="ctr">
                <a:solidFill>
                  <a:srgbClr val="0070C0"/>
                </a:solidFill>
                <a:prstDash val="solid"/>
                <a:round/>
                <a:headEnd type="none" w="med" len="med"/>
                <a:tailEnd type="none" w="med" len="med"/>
              </a:ln>
              <a:effectLst/>
            </p:spPr>
          </p:cxnSp>
          <p:sp>
            <p:nvSpPr>
              <p:cNvPr id="405" name="橢圓 404"/>
              <p:cNvSpPr/>
              <p:nvPr/>
            </p:nvSpPr>
            <p:spPr bwMode="auto">
              <a:xfrm>
                <a:off x="4710113" y="2414586"/>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06" name="橢圓 405"/>
              <p:cNvSpPr/>
              <p:nvPr/>
            </p:nvSpPr>
            <p:spPr bwMode="auto">
              <a:xfrm>
                <a:off x="4889673" y="2478722"/>
                <a:ext cx="68187" cy="68188"/>
              </a:xfrm>
              <a:prstGeom prst="ellipse">
                <a:avLst/>
              </a:prstGeom>
              <a:grpFill/>
              <a:ln w="9525"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07" name="直線接點 406"/>
              <p:cNvCxnSpPr>
                <a:stCxn id="405" idx="6"/>
                <a:endCxn id="406" idx="2"/>
              </p:cNvCxnSpPr>
              <p:nvPr/>
            </p:nvCxnSpPr>
            <p:spPr bwMode="auto">
              <a:xfrm>
                <a:off x="4778300" y="2448680"/>
                <a:ext cx="111373" cy="64136"/>
              </a:xfrm>
              <a:prstGeom prst="line">
                <a:avLst/>
              </a:prstGeom>
              <a:grpFill/>
              <a:ln w="9525" cap="flat" cmpd="sng" algn="ctr">
                <a:solidFill>
                  <a:srgbClr val="0070C0"/>
                </a:solidFill>
                <a:prstDash val="solid"/>
                <a:round/>
                <a:headEnd type="none" w="med" len="med"/>
                <a:tailEnd type="none" w="med" len="med"/>
              </a:ln>
              <a:effectLst/>
            </p:spPr>
          </p:cxnSp>
          <p:cxnSp>
            <p:nvCxnSpPr>
              <p:cNvPr id="408" name="直線接點 407"/>
              <p:cNvCxnSpPr>
                <a:stCxn id="405" idx="7"/>
                <a:endCxn id="398" idx="2"/>
              </p:cNvCxnSpPr>
              <p:nvPr/>
            </p:nvCxnSpPr>
            <p:spPr bwMode="auto">
              <a:xfrm rot="5400000" flipH="1" flipV="1">
                <a:off x="4787398" y="2327044"/>
                <a:ext cx="78445" cy="116612"/>
              </a:xfrm>
              <a:prstGeom prst="line">
                <a:avLst/>
              </a:prstGeom>
              <a:grpFill/>
              <a:ln w="9525" cap="flat" cmpd="sng" algn="ctr">
                <a:solidFill>
                  <a:srgbClr val="0070C0"/>
                </a:solidFill>
                <a:prstDash val="solid"/>
                <a:round/>
                <a:headEnd type="none" w="med" len="med"/>
                <a:tailEnd type="none" w="med" len="med"/>
              </a:ln>
              <a:effectLst/>
            </p:spPr>
          </p:cxnSp>
        </p:grpSp>
      </p:grpSp>
      <p:grpSp>
        <p:nvGrpSpPr>
          <p:cNvPr id="496" name="群組 495"/>
          <p:cNvGrpSpPr/>
          <p:nvPr/>
        </p:nvGrpSpPr>
        <p:grpSpPr>
          <a:xfrm>
            <a:off x="6444628" y="1339200"/>
            <a:ext cx="1094218" cy="1209608"/>
            <a:chOff x="6516066" y="1767828"/>
            <a:chExt cx="1094218" cy="1209608"/>
          </a:xfrm>
          <a:solidFill>
            <a:srgbClr val="00B050"/>
          </a:solidFill>
        </p:grpSpPr>
        <p:grpSp>
          <p:nvGrpSpPr>
            <p:cNvPr id="439" name="群組 438"/>
            <p:cNvGrpSpPr/>
            <p:nvPr/>
          </p:nvGrpSpPr>
          <p:grpSpPr>
            <a:xfrm>
              <a:off x="7364296" y="1767828"/>
              <a:ext cx="245988" cy="1209608"/>
              <a:chOff x="4357686" y="1601775"/>
              <a:chExt cx="245988" cy="1209608"/>
            </a:xfrm>
            <a:grpFill/>
          </p:grpSpPr>
          <p:sp>
            <p:nvSpPr>
              <p:cNvPr id="467" name="橢圓 466"/>
              <p:cNvSpPr/>
              <p:nvPr/>
            </p:nvSpPr>
            <p:spPr bwMode="auto">
              <a:xfrm>
                <a:off x="4529213" y="2587619"/>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8" name="橢圓 467"/>
              <p:cNvSpPr/>
              <p:nvPr/>
            </p:nvSpPr>
            <p:spPr bwMode="auto">
              <a:xfrm>
                <a:off x="4525962" y="2262179"/>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9" name="橢圓 468"/>
              <p:cNvSpPr/>
              <p:nvPr/>
            </p:nvSpPr>
            <p:spPr bwMode="auto">
              <a:xfrm>
                <a:off x="4526280" y="210501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0" name="橢圓 469"/>
              <p:cNvSpPr/>
              <p:nvPr/>
            </p:nvSpPr>
            <p:spPr bwMode="auto">
              <a:xfrm>
                <a:off x="4526280" y="242410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71" name="直線接點 470"/>
              <p:cNvCxnSpPr>
                <a:stCxn id="473" idx="6"/>
                <a:endCxn id="486" idx="2"/>
              </p:cNvCxnSpPr>
              <p:nvPr/>
            </p:nvCxnSpPr>
            <p:spPr bwMode="auto">
              <a:xfrm flipV="1">
                <a:off x="4430636" y="1972421"/>
                <a:ext cx="98501" cy="95247"/>
              </a:xfrm>
              <a:prstGeom prst="line">
                <a:avLst/>
              </a:prstGeom>
              <a:grpFill/>
              <a:ln w="9525" cap="flat" cmpd="sng" algn="ctr">
                <a:solidFill>
                  <a:srgbClr val="00B050"/>
                </a:solidFill>
                <a:prstDash val="solid"/>
                <a:round/>
                <a:headEnd type="none" w="med" len="med"/>
                <a:tailEnd type="none" w="med" len="med"/>
              </a:ln>
              <a:effectLst/>
            </p:spPr>
          </p:cxnSp>
          <p:cxnSp>
            <p:nvCxnSpPr>
              <p:cNvPr id="472" name="直線接點 471"/>
              <p:cNvCxnSpPr>
                <a:stCxn id="473" idx="6"/>
                <a:endCxn id="469" idx="2"/>
              </p:cNvCxnSpPr>
              <p:nvPr/>
            </p:nvCxnSpPr>
            <p:spPr bwMode="auto">
              <a:xfrm>
                <a:off x="4430636" y="2067668"/>
                <a:ext cx="95644" cy="71442"/>
              </a:xfrm>
              <a:prstGeom prst="line">
                <a:avLst/>
              </a:prstGeom>
              <a:grpFill/>
              <a:ln w="9525" cap="flat" cmpd="sng" algn="ctr">
                <a:solidFill>
                  <a:srgbClr val="00B050"/>
                </a:solidFill>
                <a:prstDash val="solid"/>
                <a:round/>
                <a:headEnd type="none" w="med" len="med"/>
                <a:tailEnd type="none" w="med" len="med"/>
              </a:ln>
              <a:effectLst/>
            </p:spPr>
          </p:cxnSp>
          <p:sp>
            <p:nvSpPr>
              <p:cNvPr id="473" name="橢圓 472"/>
              <p:cNvSpPr/>
              <p:nvPr/>
            </p:nvSpPr>
            <p:spPr bwMode="auto">
              <a:xfrm>
                <a:off x="4362449" y="2033574"/>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4" name="橢圓 473"/>
              <p:cNvSpPr/>
              <p:nvPr/>
            </p:nvSpPr>
            <p:spPr bwMode="auto">
              <a:xfrm>
                <a:off x="4357686" y="2214554"/>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5" name="橢圓 474"/>
              <p:cNvSpPr/>
              <p:nvPr/>
            </p:nvSpPr>
            <p:spPr bwMode="auto">
              <a:xfrm>
                <a:off x="4357686" y="2357430"/>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6" name="橢圓 475"/>
              <p:cNvSpPr/>
              <p:nvPr/>
            </p:nvSpPr>
            <p:spPr bwMode="auto">
              <a:xfrm>
                <a:off x="4357686" y="250030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77" name="橢圓 476"/>
              <p:cNvSpPr/>
              <p:nvPr/>
            </p:nvSpPr>
            <p:spPr bwMode="auto">
              <a:xfrm>
                <a:off x="4357686" y="264318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78" name="直線接點 477"/>
              <p:cNvCxnSpPr>
                <a:stCxn id="474" idx="6"/>
                <a:endCxn id="469" idx="2"/>
              </p:cNvCxnSpPr>
              <p:nvPr/>
            </p:nvCxnSpPr>
            <p:spPr bwMode="auto">
              <a:xfrm flipV="1">
                <a:off x="4425873" y="2139110"/>
                <a:ext cx="100407" cy="109538"/>
              </a:xfrm>
              <a:prstGeom prst="line">
                <a:avLst/>
              </a:prstGeom>
              <a:grpFill/>
              <a:ln w="9525" cap="flat" cmpd="sng" algn="ctr">
                <a:solidFill>
                  <a:srgbClr val="00B050"/>
                </a:solidFill>
                <a:prstDash val="solid"/>
                <a:round/>
                <a:headEnd type="none" w="med" len="med"/>
                <a:tailEnd type="none" w="med" len="med"/>
              </a:ln>
              <a:effectLst/>
            </p:spPr>
          </p:cxnSp>
          <p:cxnSp>
            <p:nvCxnSpPr>
              <p:cNvPr id="479" name="直線接點 478"/>
              <p:cNvCxnSpPr>
                <a:stCxn id="474" idx="6"/>
                <a:endCxn id="468" idx="2"/>
              </p:cNvCxnSpPr>
              <p:nvPr/>
            </p:nvCxnSpPr>
            <p:spPr bwMode="auto">
              <a:xfrm>
                <a:off x="4425873" y="2248648"/>
                <a:ext cx="100089" cy="47625"/>
              </a:xfrm>
              <a:prstGeom prst="line">
                <a:avLst/>
              </a:prstGeom>
              <a:grpFill/>
              <a:ln w="9525" cap="flat" cmpd="sng" algn="ctr">
                <a:solidFill>
                  <a:srgbClr val="00B050"/>
                </a:solidFill>
                <a:prstDash val="solid"/>
                <a:round/>
                <a:headEnd type="none" w="med" len="med"/>
                <a:tailEnd type="none" w="med" len="med"/>
              </a:ln>
              <a:effectLst/>
            </p:spPr>
          </p:cxnSp>
          <p:cxnSp>
            <p:nvCxnSpPr>
              <p:cNvPr id="480" name="直線接點 479"/>
              <p:cNvCxnSpPr>
                <a:stCxn id="475" idx="6"/>
                <a:endCxn id="468" idx="2"/>
              </p:cNvCxnSpPr>
              <p:nvPr/>
            </p:nvCxnSpPr>
            <p:spPr bwMode="auto">
              <a:xfrm flipV="1">
                <a:off x="4425873" y="2296273"/>
                <a:ext cx="100089" cy="95251"/>
              </a:xfrm>
              <a:prstGeom prst="line">
                <a:avLst/>
              </a:prstGeom>
              <a:grpFill/>
              <a:ln w="9525" cap="flat" cmpd="sng" algn="ctr">
                <a:solidFill>
                  <a:srgbClr val="00B050"/>
                </a:solidFill>
                <a:prstDash val="solid"/>
                <a:round/>
                <a:headEnd type="none" w="med" len="med"/>
                <a:tailEnd type="none" w="med" len="med"/>
              </a:ln>
              <a:effectLst/>
            </p:spPr>
          </p:cxnSp>
          <p:cxnSp>
            <p:nvCxnSpPr>
              <p:cNvPr id="481" name="直線接點 480"/>
              <p:cNvCxnSpPr>
                <a:stCxn id="475" idx="6"/>
                <a:endCxn id="470" idx="2"/>
              </p:cNvCxnSpPr>
              <p:nvPr/>
            </p:nvCxnSpPr>
            <p:spPr bwMode="auto">
              <a:xfrm>
                <a:off x="4425873" y="2391524"/>
                <a:ext cx="100407" cy="66675"/>
              </a:xfrm>
              <a:prstGeom prst="line">
                <a:avLst/>
              </a:prstGeom>
              <a:grpFill/>
              <a:ln w="9525" cap="flat" cmpd="sng" algn="ctr">
                <a:solidFill>
                  <a:srgbClr val="00B050"/>
                </a:solidFill>
                <a:prstDash val="solid"/>
                <a:round/>
                <a:headEnd type="none" w="med" len="med"/>
                <a:tailEnd type="none" w="med" len="med"/>
              </a:ln>
              <a:effectLst/>
            </p:spPr>
          </p:cxnSp>
          <p:cxnSp>
            <p:nvCxnSpPr>
              <p:cNvPr id="482" name="直線接點 481"/>
              <p:cNvCxnSpPr>
                <a:stCxn id="476" idx="6"/>
                <a:endCxn id="467" idx="2"/>
              </p:cNvCxnSpPr>
              <p:nvPr/>
            </p:nvCxnSpPr>
            <p:spPr bwMode="auto">
              <a:xfrm>
                <a:off x="4425873" y="2534400"/>
                <a:ext cx="103340" cy="87313"/>
              </a:xfrm>
              <a:prstGeom prst="line">
                <a:avLst/>
              </a:prstGeom>
              <a:grpFill/>
              <a:ln w="9525" cap="flat" cmpd="sng" algn="ctr">
                <a:solidFill>
                  <a:srgbClr val="00B050"/>
                </a:solidFill>
                <a:prstDash val="solid"/>
                <a:round/>
                <a:headEnd type="none" w="med" len="med"/>
                <a:tailEnd type="none" w="med" len="med"/>
              </a:ln>
              <a:effectLst/>
            </p:spPr>
          </p:cxnSp>
          <p:cxnSp>
            <p:nvCxnSpPr>
              <p:cNvPr id="483" name="直線接點 482"/>
              <p:cNvCxnSpPr>
                <a:stCxn id="477" idx="6"/>
                <a:endCxn id="467" idx="2"/>
              </p:cNvCxnSpPr>
              <p:nvPr/>
            </p:nvCxnSpPr>
            <p:spPr bwMode="auto">
              <a:xfrm flipV="1">
                <a:off x="4425873" y="2621713"/>
                <a:ext cx="103340" cy="55563"/>
              </a:xfrm>
              <a:prstGeom prst="line">
                <a:avLst/>
              </a:prstGeom>
              <a:grpFill/>
              <a:ln w="9525" cap="flat" cmpd="sng" algn="ctr">
                <a:solidFill>
                  <a:srgbClr val="00B050"/>
                </a:solidFill>
                <a:prstDash val="solid"/>
                <a:round/>
                <a:headEnd type="none" w="med" len="med"/>
                <a:tailEnd type="none" w="med" len="med"/>
              </a:ln>
              <a:effectLst/>
            </p:spPr>
          </p:cxnSp>
          <p:cxnSp>
            <p:nvCxnSpPr>
              <p:cNvPr id="484" name="直線接點 483"/>
              <p:cNvCxnSpPr>
                <a:stCxn id="477" idx="6"/>
                <a:endCxn id="485" idx="2"/>
              </p:cNvCxnSpPr>
              <p:nvPr/>
            </p:nvCxnSpPr>
            <p:spPr bwMode="auto">
              <a:xfrm>
                <a:off x="4425873" y="2677276"/>
                <a:ext cx="100407" cy="100013"/>
              </a:xfrm>
              <a:prstGeom prst="line">
                <a:avLst/>
              </a:prstGeom>
              <a:grpFill/>
              <a:ln w="9525" cap="flat" cmpd="sng" algn="ctr">
                <a:solidFill>
                  <a:srgbClr val="00B050"/>
                </a:solidFill>
                <a:prstDash val="solid"/>
                <a:round/>
                <a:headEnd type="none" w="med" len="med"/>
                <a:tailEnd type="none" w="med" len="med"/>
              </a:ln>
              <a:effectLst/>
            </p:spPr>
          </p:cxnSp>
          <p:sp>
            <p:nvSpPr>
              <p:cNvPr id="485" name="橢圓 484"/>
              <p:cNvSpPr/>
              <p:nvPr/>
            </p:nvSpPr>
            <p:spPr bwMode="auto">
              <a:xfrm>
                <a:off x="4526280" y="274319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86" name="橢圓 485"/>
              <p:cNvSpPr/>
              <p:nvPr/>
            </p:nvSpPr>
            <p:spPr bwMode="auto">
              <a:xfrm>
                <a:off x="4529137" y="193832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87" name="直線接點 486"/>
              <p:cNvCxnSpPr>
                <a:stCxn id="489" idx="6"/>
              </p:cNvCxnSpPr>
              <p:nvPr/>
            </p:nvCxnSpPr>
            <p:spPr bwMode="auto">
              <a:xfrm flipV="1">
                <a:off x="4433811" y="1804144"/>
                <a:ext cx="98501" cy="95247"/>
              </a:xfrm>
              <a:prstGeom prst="line">
                <a:avLst/>
              </a:prstGeom>
              <a:grpFill/>
              <a:ln w="9525" cap="flat" cmpd="sng" algn="ctr">
                <a:solidFill>
                  <a:srgbClr val="00B050"/>
                </a:solidFill>
                <a:prstDash val="solid"/>
                <a:round/>
                <a:headEnd type="none" w="med" len="med"/>
                <a:tailEnd type="none" w="med" len="med"/>
              </a:ln>
              <a:effectLst/>
            </p:spPr>
          </p:cxnSp>
          <p:cxnSp>
            <p:nvCxnSpPr>
              <p:cNvPr id="488" name="直線接點 487"/>
              <p:cNvCxnSpPr>
                <a:stCxn id="489" idx="6"/>
              </p:cNvCxnSpPr>
              <p:nvPr/>
            </p:nvCxnSpPr>
            <p:spPr bwMode="auto">
              <a:xfrm>
                <a:off x="4433811" y="1899391"/>
                <a:ext cx="95644" cy="71442"/>
              </a:xfrm>
              <a:prstGeom prst="line">
                <a:avLst/>
              </a:prstGeom>
              <a:grpFill/>
              <a:ln w="9525" cap="flat" cmpd="sng" algn="ctr">
                <a:solidFill>
                  <a:srgbClr val="00B050"/>
                </a:solidFill>
                <a:prstDash val="solid"/>
                <a:round/>
                <a:headEnd type="none" w="med" len="med"/>
                <a:tailEnd type="none" w="med" len="med"/>
              </a:ln>
              <a:effectLst/>
            </p:spPr>
          </p:cxnSp>
          <p:sp>
            <p:nvSpPr>
              <p:cNvPr id="489" name="橢圓 488"/>
              <p:cNvSpPr/>
              <p:nvPr/>
            </p:nvSpPr>
            <p:spPr bwMode="auto">
              <a:xfrm>
                <a:off x="4365624" y="186529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90" name="橢圓 489"/>
              <p:cNvSpPr/>
              <p:nvPr/>
            </p:nvSpPr>
            <p:spPr bwMode="auto">
              <a:xfrm>
                <a:off x="4532630" y="1768464"/>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91" name="直線接點 490"/>
              <p:cNvCxnSpPr>
                <a:stCxn id="493" idx="6"/>
                <a:endCxn id="494" idx="2"/>
              </p:cNvCxnSpPr>
              <p:nvPr/>
            </p:nvCxnSpPr>
            <p:spPr bwMode="auto">
              <a:xfrm flipV="1">
                <a:off x="4436986" y="1635869"/>
                <a:ext cx="98501" cy="95247"/>
              </a:xfrm>
              <a:prstGeom prst="line">
                <a:avLst/>
              </a:prstGeom>
              <a:grpFill/>
              <a:ln w="9525" cap="flat" cmpd="sng" algn="ctr">
                <a:solidFill>
                  <a:srgbClr val="00B050"/>
                </a:solidFill>
                <a:prstDash val="solid"/>
                <a:round/>
                <a:headEnd type="none" w="med" len="med"/>
                <a:tailEnd type="none" w="med" len="med"/>
              </a:ln>
              <a:effectLst/>
            </p:spPr>
          </p:cxnSp>
          <p:cxnSp>
            <p:nvCxnSpPr>
              <p:cNvPr id="492" name="直線接點 491"/>
              <p:cNvCxnSpPr>
                <a:stCxn id="493" idx="6"/>
                <a:endCxn id="490" idx="2"/>
              </p:cNvCxnSpPr>
              <p:nvPr/>
            </p:nvCxnSpPr>
            <p:spPr bwMode="auto">
              <a:xfrm>
                <a:off x="4436986" y="1731116"/>
                <a:ext cx="95644" cy="71442"/>
              </a:xfrm>
              <a:prstGeom prst="line">
                <a:avLst/>
              </a:prstGeom>
              <a:grpFill/>
              <a:ln w="9525" cap="flat" cmpd="sng" algn="ctr">
                <a:solidFill>
                  <a:srgbClr val="00B050"/>
                </a:solidFill>
                <a:prstDash val="solid"/>
                <a:round/>
                <a:headEnd type="none" w="med" len="med"/>
                <a:tailEnd type="none" w="med" len="med"/>
              </a:ln>
              <a:effectLst/>
            </p:spPr>
          </p:cxnSp>
          <p:sp>
            <p:nvSpPr>
              <p:cNvPr id="493" name="橢圓 492"/>
              <p:cNvSpPr/>
              <p:nvPr/>
            </p:nvSpPr>
            <p:spPr bwMode="auto">
              <a:xfrm>
                <a:off x="4368799" y="169702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94" name="橢圓 493"/>
              <p:cNvSpPr/>
              <p:nvPr/>
            </p:nvSpPr>
            <p:spPr bwMode="auto">
              <a:xfrm>
                <a:off x="4535487" y="160177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95" name="直線接點 494"/>
              <p:cNvCxnSpPr>
                <a:stCxn id="476" idx="6"/>
                <a:endCxn id="470" idx="2"/>
              </p:cNvCxnSpPr>
              <p:nvPr/>
            </p:nvCxnSpPr>
            <p:spPr bwMode="auto">
              <a:xfrm flipV="1">
                <a:off x="4425873" y="2458199"/>
                <a:ext cx="100407" cy="76201"/>
              </a:xfrm>
              <a:prstGeom prst="line">
                <a:avLst/>
              </a:prstGeom>
              <a:grpFill/>
              <a:ln w="9525" cap="flat" cmpd="sng" algn="ctr">
                <a:solidFill>
                  <a:srgbClr val="00B050"/>
                </a:solidFill>
                <a:prstDash val="solid"/>
                <a:round/>
                <a:headEnd type="none" w="med" len="med"/>
                <a:tailEnd type="none" w="med" len="med"/>
              </a:ln>
              <a:effectLst/>
            </p:spPr>
          </p:cxnSp>
        </p:grpSp>
        <p:grpSp>
          <p:nvGrpSpPr>
            <p:cNvPr id="440" name="群組 439"/>
            <p:cNvGrpSpPr/>
            <p:nvPr/>
          </p:nvGrpSpPr>
          <p:grpSpPr>
            <a:xfrm>
              <a:off x="6516066" y="1883396"/>
              <a:ext cx="715832" cy="665418"/>
              <a:chOff x="4526280" y="1881492"/>
              <a:chExt cx="715832" cy="665418"/>
            </a:xfrm>
            <a:grpFill/>
          </p:grpSpPr>
          <p:sp>
            <p:nvSpPr>
              <p:cNvPr id="441" name="橢圓 440"/>
              <p:cNvSpPr/>
              <p:nvPr/>
            </p:nvSpPr>
            <p:spPr bwMode="auto">
              <a:xfrm>
                <a:off x="4526280" y="210428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2" name="橢圓 441"/>
              <p:cNvSpPr/>
              <p:nvPr/>
            </p:nvSpPr>
            <p:spPr bwMode="auto">
              <a:xfrm>
                <a:off x="4708113" y="197927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3" name="橢圓 442"/>
              <p:cNvSpPr/>
              <p:nvPr/>
            </p:nvSpPr>
            <p:spPr bwMode="auto">
              <a:xfrm>
                <a:off x="4708113" y="212517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4" name="橢圓 443"/>
              <p:cNvSpPr/>
              <p:nvPr/>
            </p:nvSpPr>
            <p:spPr bwMode="auto">
              <a:xfrm>
                <a:off x="4708113" y="2274755"/>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45" name="直線接點 444"/>
              <p:cNvCxnSpPr>
                <a:stCxn id="441" idx="6"/>
                <a:endCxn id="442" idx="2"/>
              </p:cNvCxnSpPr>
              <p:nvPr/>
            </p:nvCxnSpPr>
            <p:spPr bwMode="auto">
              <a:xfrm flipV="1">
                <a:off x="4594467" y="2013370"/>
                <a:ext cx="113646" cy="125011"/>
              </a:xfrm>
              <a:prstGeom prst="line">
                <a:avLst/>
              </a:prstGeom>
              <a:grpFill/>
              <a:ln w="9525" cap="flat" cmpd="sng" algn="ctr">
                <a:solidFill>
                  <a:srgbClr val="00B050"/>
                </a:solidFill>
                <a:prstDash val="solid"/>
                <a:round/>
                <a:headEnd type="none" w="med" len="med"/>
                <a:tailEnd type="none" w="med" len="med"/>
              </a:ln>
              <a:effectLst/>
            </p:spPr>
          </p:cxnSp>
          <p:cxnSp>
            <p:nvCxnSpPr>
              <p:cNvPr id="446" name="直線接點 445"/>
              <p:cNvCxnSpPr>
                <a:stCxn id="441" idx="6"/>
                <a:endCxn id="443" idx="2"/>
              </p:cNvCxnSpPr>
              <p:nvPr/>
            </p:nvCxnSpPr>
            <p:spPr bwMode="auto">
              <a:xfrm>
                <a:off x="4594467" y="2138380"/>
                <a:ext cx="113646" cy="20891"/>
              </a:xfrm>
              <a:prstGeom prst="line">
                <a:avLst/>
              </a:prstGeom>
              <a:grpFill/>
              <a:ln w="9525" cap="flat" cmpd="sng" algn="ctr">
                <a:solidFill>
                  <a:srgbClr val="00B050"/>
                </a:solidFill>
                <a:prstDash val="solid"/>
                <a:round/>
                <a:headEnd type="none" w="med" len="med"/>
                <a:tailEnd type="none" w="med" len="med"/>
              </a:ln>
              <a:effectLst/>
            </p:spPr>
          </p:cxnSp>
          <p:cxnSp>
            <p:nvCxnSpPr>
              <p:cNvPr id="447" name="直線接點 446"/>
              <p:cNvCxnSpPr>
                <a:stCxn id="441" idx="6"/>
                <a:endCxn id="444" idx="2"/>
              </p:cNvCxnSpPr>
              <p:nvPr/>
            </p:nvCxnSpPr>
            <p:spPr bwMode="auto">
              <a:xfrm>
                <a:off x="4594467" y="2138380"/>
                <a:ext cx="113646" cy="170469"/>
              </a:xfrm>
              <a:prstGeom prst="line">
                <a:avLst/>
              </a:prstGeom>
              <a:grpFill/>
              <a:ln w="9525" cap="flat" cmpd="sng" algn="ctr">
                <a:solidFill>
                  <a:srgbClr val="00B050"/>
                </a:solidFill>
                <a:prstDash val="solid"/>
                <a:round/>
                <a:headEnd type="none" w="med" len="med"/>
                <a:tailEnd type="none" w="med" len="med"/>
              </a:ln>
              <a:effectLst/>
            </p:spPr>
          </p:cxnSp>
          <p:sp>
            <p:nvSpPr>
              <p:cNvPr id="448" name="橢圓 447"/>
              <p:cNvSpPr/>
              <p:nvPr/>
            </p:nvSpPr>
            <p:spPr bwMode="auto">
              <a:xfrm>
                <a:off x="4889947" y="188149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49" name="橢圓 448"/>
              <p:cNvSpPr/>
              <p:nvPr/>
            </p:nvSpPr>
            <p:spPr bwMode="auto">
              <a:xfrm>
                <a:off x="4889947" y="2013861"/>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50" name="橢圓 449"/>
              <p:cNvSpPr/>
              <p:nvPr/>
            </p:nvSpPr>
            <p:spPr bwMode="auto">
              <a:xfrm>
                <a:off x="4884636" y="2176219"/>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51" name="直線接點 450"/>
              <p:cNvCxnSpPr>
                <a:stCxn id="442" idx="6"/>
                <a:endCxn id="448" idx="2"/>
              </p:cNvCxnSpPr>
              <p:nvPr/>
            </p:nvCxnSpPr>
            <p:spPr bwMode="auto">
              <a:xfrm flipV="1">
                <a:off x="4776300" y="1915586"/>
                <a:ext cx="113647" cy="97784"/>
              </a:xfrm>
              <a:prstGeom prst="line">
                <a:avLst/>
              </a:prstGeom>
              <a:grpFill/>
              <a:ln w="9525" cap="flat" cmpd="sng" algn="ctr">
                <a:solidFill>
                  <a:srgbClr val="00B050"/>
                </a:solidFill>
                <a:prstDash val="solid"/>
                <a:round/>
                <a:headEnd type="none" w="med" len="med"/>
                <a:tailEnd type="none" w="med" len="med"/>
              </a:ln>
              <a:effectLst/>
            </p:spPr>
          </p:cxnSp>
          <p:cxnSp>
            <p:nvCxnSpPr>
              <p:cNvPr id="452" name="直線接點 451"/>
              <p:cNvCxnSpPr>
                <a:stCxn id="442" idx="6"/>
                <a:endCxn id="449" idx="1"/>
              </p:cNvCxnSpPr>
              <p:nvPr/>
            </p:nvCxnSpPr>
            <p:spPr bwMode="auto">
              <a:xfrm>
                <a:off x="4776300" y="2013370"/>
                <a:ext cx="123633" cy="10477"/>
              </a:xfrm>
              <a:prstGeom prst="line">
                <a:avLst/>
              </a:prstGeom>
              <a:grpFill/>
              <a:ln w="9525" cap="flat" cmpd="sng" algn="ctr">
                <a:solidFill>
                  <a:srgbClr val="00B050"/>
                </a:solidFill>
                <a:prstDash val="solid"/>
                <a:round/>
                <a:headEnd type="none" w="med" len="med"/>
                <a:tailEnd type="none" w="med" len="med"/>
              </a:ln>
              <a:effectLst/>
            </p:spPr>
          </p:cxnSp>
          <p:cxnSp>
            <p:nvCxnSpPr>
              <p:cNvPr id="453" name="直線接點 452"/>
              <p:cNvCxnSpPr>
                <a:stCxn id="443" idx="6"/>
                <a:endCxn id="449" idx="2"/>
              </p:cNvCxnSpPr>
              <p:nvPr/>
            </p:nvCxnSpPr>
            <p:spPr bwMode="auto">
              <a:xfrm flipV="1">
                <a:off x="4776300" y="2047955"/>
                <a:ext cx="113647" cy="111316"/>
              </a:xfrm>
              <a:prstGeom prst="line">
                <a:avLst/>
              </a:prstGeom>
              <a:grpFill/>
              <a:ln w="9525" cap="flat" cmpd="sng" algn="ctr">
                <a:solidFill>
                  <a:srgbClr val="00B050"/>
                </a:solidFill>
                <a:prstDash val="solid"/>
                <a:round/>
                <a:headEnd type="none" w="med" len="med"/>
                <a:tailEnd type="none" w="med" len="med"/>
              </a:ln>
              <a:effectLst/>
            </p:spPr>
          </p:cxnSp>
          <p:cxnSp>
            <p:nvCxnSpPr>
              <p:cNvPr id="454" name="直線接點 453"/>
              <p:cNvCxnSpPr>
                <a:stCxn id="443" idx="6"/>
                <a:endCxn id="450" idx="2"/>
              </p:cNvCxnSpPr>
              <p:nvPr/>
            </p:nvCxnSpPr>
            <p:spPr bwMode="auto">
              <a:xfrm>
                <a:off x="4776300" y="2159271"/>
                <a:ext cx="108336" cy="51042"/>
              </a:xfrm>
              <a:prstGeom prst="line">
                <a:avLst/>
              </a:prstGeom>
              <a:grpFill/>
              <a:ln w="9525" cap="flat" cmpd="sng" algn="ctr">
                <a:solidFill>
                  <a:srgbClr val="00B050"/>
                </a:solidFill>
                <a:prstDash val="solid"/>
                <a:round/>
                <a:headEnd type="none" w="med" len="med"/>
                <a:tailEnd type="none" w="med" len="med"/>
              </a:ln>
              <a:effectLst/>
            </p:spPr>
          </p:cxnSp>
          <p:cxnSp>
            <p:nvCxnSpPr>
              <p:cNvPr id="455" name="直線接點 454"/>
              <p:cNvCxnSpPr>
                <a:stCxn id="444" idx="7"/>
                <a:endCxn id="450" idx="2"/>
              </p:cNvCxnSpPr>
              <p:nvPr/>
            </p:nvCxnSpPr>
            <p:spPr bwMode="auto">
              <a:xfrm rot="5400000" flipH="1" flipV="1">
                <a:off x="4788261" y="2188366"/>
                <a:ext cx="74428" cy="118322"/>
              </a:xfrm>
              <a:prstGeom prst="line">
                <a:avLst/>
              </a:prstGeom>
              <a:grpFill/>
              <a:ln w="9525" cap="flat" cmpd="sng" algn="ctr">
                <a:solidFill>
                  <a:srgbClr val="00B050"/>
                </a:solidFill>
                <a:prstDash val="solid"/>
                <a:round/>
                <a:headEnd type="none" w="med" len="med"/>
                <a:tailEnd type="none" w="med" len="med"/>
              </a:ln>
              <a:effectLst/>
            </p:spPr>
          </p:cxnSp>
          <p:sp>
            <p:nvSpPr>
              <p:cNvPr id="456" name="橢圓 455"/>
              <p:cNvSpPr/>
              <p:nvPr/>
            </p:nvSpPr>
            <p:spPr bwMode="auto">
              <a:xfrm>
                <a:off x="4884926" y="2312033"/>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57" name="直線接點 456"/>
              <p:cNvCxnSpPr>
                <a:stCxn id="444" idx="7"/>
                <a:endCxn id="456" idx="2"/>
              </p:cNvCxnSpPr>
              <p:nvPr/>
            </p:nvCxnSpPr>
            <p:spPr bwMode="auto">
              <a:xfrm rot="16200000" flipH="1">
                <a:off x="4794927" y="2256128"/>
                <a:ext cx="61386" cy="118612"/>
              </a:xfrm>
              <a:prstGeom prst="line">
                <a:avLst/>
              </a:prstGeom>
              <a:grpFill/>
              <a:ln w="9525" cap="flat" cmpd="sng" algn="ctr">
                <a:solidFill>
                  <a:srgbClr val="00B050"/>
                </a:solidFill>
                <a:prstDash val="solid"/>
                <a:round/>
                <a:headEnd type="none" w="med" len="med"/>
                <a:tailEnd type="none" w="med" len="med"/>
              </a:ln>
              <a:effectLst/>
            </p:spPr>
          </p:cxnSp>
          <p:cxnSp>
            <p:nvCxnSpPr>
              <p:cNvPr id="458" name="直線接點 457"/>
              <p:cNvCxnSpPr/>
              <p:nvPr/>
            </p:nvCxnSpPr>
            <p:spPr bwMode="auto">
              <a:xfrm>
                <a:off x="5027798" y="2279643"/>
                <a:ext cx="214314" cy="0"/>
              </a:xfrm>
              <a:prstGeom prst="line">
                <a:avLst/>
              </a:prstGeom>
              <a:grpFill/>
              <a:ln w="19050" cap="flat" cmpd="sng" algn="ctr">
                <a:solidFill>
                  <a:srgbClr val="00B050"/>
                </a:solidFill>
                <a:prstDash val="sysDot"/>
                <a:round/>
                <a:headEnd type="none" w="med" len="med"/>
                <a:tailEnd type="none" w="med" len="med"/>
              </a:ln>
              <a:effectLst/>
            </p:spPr>
          </p:cxnSp>
          <p:sp>
            <p:nvSpPr>
              <p:cNvPr id="459" name="橢圓 458"/>
              <p:cNvSpPr/>
              <p:nvPr/>
            </p:nvSpPr>
            <p:spPr bwMode="auto">
              <a:xfrm>
                <a:off x="4529133" y="2262177"/>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60" name="直線接點 459"/>
              <p:cNvCxnSpPr>
                <a:stCxn id="459" idx="6"/>
                <a:endCxn id="443" idx="2"/>
              </p:cNvCxnSpPr>
              <p:nvPr/>
            </p:nvCxnSpPr>
            <p:spPr bwMode="auto">
              <a:xfrm flipV="1">
                <a:off x="4597320" y="2159271"/>
                <a:ext cx="110793" cy="137000"/>
              </a:xfrm>
              <a:prstGeom prst="line">
                <a:avLst/>
              </a:prstGeom>
              <a:grpFill/>
              <a:ln w="9525" cap="flat" cmpd="sng" algn="ctr">
                <a:solidFill>
                  <a:srgbClr val="00B050"/>
                </a:solidFill>
                <a:prstDash val="solid"/>
                <a:round/>
                <a:headEnd type="none" w="med" len="med"/>
                <a:tailEnd type="none" w="med" len="med"/>
              </a:ln>
              <a:effectLst/>
            </p:spPr>
          </p:cxnSp>
          <p:cxnSp>
            <p:nvCxnSpPr>
              <p:cNvPr id="461" name="直線接點 460"/>
              <p:cNvCxnSpPr>
                <a:stCxn id="459" idx="6"/>
                <a:endCxn id="444" idx="2"/>
              </p:cNvCxnSpPr>
              <p:nvPr/>
            </p:nvCxnSpPr>
            <p:spPr bwMode="auto">
              <a:xfrm>
                <a:off x="4597320" y="2296271"/>
                <a:ext cx="110793" cy="12578"/>
              </a:xfrm>
              <a:prstGeom prst="line">
                <a:avLst/>
              </a:prstGeom>
              <a:grpFill/>
              <a:ln w="9525" cap="flat" cmpd="sng" algn="ctr">
                <a:solidFill>
                  <a:srgbClr val="00B050"/>
                </a:solidFill>
                <a:prstDash val="solid"/>
                <a:round/>
                <a:headEnd type="none" w="med" len="med"/>
                <a:tailEnd type="none" w="med" len="med"/>
              </a:ln>
              <a:effectLst/>
            </p:spPr>
          </p:cxnSp>
          <p:cxnSp>
            <p:nvCxnSpPr>
              <p:cNvPr id="462" name="直線接點 461"/>
              <p:cNvCxnSpPr>
                <a:stCxn id="459" idx="6"/>
                <a:endCxn id="463" idx="2"/>
              </p:cNvCxnSpPr>
              <p:nvPr/>
            </p:nvCxnSpPr>
            <p:spPr bwMode="auto">
              <a:xfrm>
                <a:off x="4597320" y="2296271"/>
                <a:ext cx="112793" cy="152409"/>
              </a:xfrm>
              <a:prstGeom prst="line">
                <a:avLst/>
              </a:prstGeom>
              <a:grpFill/>
              <a:ln w="9525" cap="flat" cmpd="sng" algn="ctr">
                <a:solidFill>
                  <a:srgbClr val="00B050"/>
                </a:solidFill>
                <a:prstDash val="solid"/>
                <a:round/>
                <a:headEnd type="none" w="med" len="med"/>
                <a:tailEnd type="none" w="med" len="med"/>
              </a:ln>
              <a:effectLst/>
            </p:spPr>
          </p:cxnSp>
          <p:sp>
            <p:nvSpPr>
              <p:cNvPr id="463" name="橢圓 462"/>
              <p:cNvSpPr/>
              <p:nvPr/>
            </p:nvSpPr>
            <p:spPr bwMode="auto">
              <a:xfrm>
                <a:off x="4710113" y="2414586"/>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464" name="橢圓 463"/>
              <p:cNvSpPr/>
              <p:nvPr/>
            </p:nvSpPr>
            <p:spPr bwMode="auto">
              <a:xfrm>
                <a:off x="4889673" y="2478722"/>
                <a:ext cx="68187" cy="68188"/>
              </a:xfrm>
              <a:prstGeom prst="ellipse">
                <a:avLst/>
              </a:prstGeom>
              <a:grpFill/>
              <a:ln w="952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465" name="直線接點 464"/>
              <p:cNvCxnSpPr>
                <a:stCxn id="463" idx="6"/>
                <a:endCxn id="464" idx="2"/>
              </p:cNvCxnSpPr>
              <p:nvPr/>
            </p:nvCxnSpPr>
            <p:spPr bwMode="auto">
              <a:xfrm>
                <a:off x="4778300" y="2448680"/>
                <a:ext cx="111373" cy="64136"/>
              </a:xfrm>
              <a:prstGeom prst="line">
                <a:avLst/>
              </a:prstGeom>
              <a:grpFill/>
              <a:ln w="9525" cap="flat" cmpd="sng" algn="ctr">
                <a:solidFill>
                  <a:srgbClr val="00B050"/>
                </a:solidFill>
                <a:prstDash val="solid"/>
                <a:round/>
                <a:headEnd type="none" w="med" len="med"/>
                <a:tailEnd type="none" w="med" len="med"/>
              </a:ln>
              <a:effectLst/>
            </p:spPr>
          </p:cxnSp>
          <p:cxnSp>
            <p:nvCxnSpPr>
              <p:cNvPr id="466" name="直線接點 465"/>
              <p:cNvCxnSpPr>
                <a:stCxn id="463" idx="7"/>
                <a:endCxn id="456" idx="2"/>
              </p:cNvCxnSpPr>
              <p:nvPr/>
            </p:nvCxnSpPr>
            <p:spPr bwMode="auto">
              <a:xfrm rot="5400000" flipH="1" flipV="1">
                <a:off x="4787398" y="2327044"/>
                <a:ext cx="78445" cy="116612"/>
              </a:xfrm>
              <a:prstGeom prst="line">
                <a:avLst/>
              </a:prstGeom>
              <a:grpFill/>
              <a:ln w="9525" cap="flat" cmpd="sng" algn="ctr">
                <a:solidFill>
                  <a:srgbClr val="00B050"/>
                </a:solidFill>
                <a:prstDash val="solid"/>
                <a:round/>
                <a:headEnd type="none" w="med" len="med"/>
                <a:tailEnd type="none" w="med" len="med"/>
              </a:ln>
              <a:effectLst/>
            </p:spPr>
          </p:cxnSp>
        </p:grpSp>
      </p:grpSp>
      <p:grpSp>
        <p:nvGrpSpPr>
          <p:cNvPr id="555" name="群組 554"/>
          <p:cNvGrpSpPr/>
          <p:nvPr/>
        </p:nvGrpSpPr>
        <p:grpSpPr>
          <a:xfrm>
            <a:off x="7460000" y="1342058"/>
            <a:ext cx="1078978" cy="1209608"/>
            <a:chOff x="7531438" y="1770686"/>
            <a:chExt cx="1078978" cy="1209608"/>
          </a:xfrm>
        </p:grpSpPr>
        <p:grpSp>
          <p:nvGrpSpPr>
            <p:cNvPr id="498" name="群組 438"/>
            <p:cNvGrpSpPr/>
            <p:nvPr/>
          </p:nvGrpSpPr>
          <p:grpSpPr>
            <a:xfrm>
              <a:off x="8364428" y="1770686"/>
              <a:ext cx="245988" cy="1209608"/>
              <a:chOff x="4357686" y="1601775"/>
              <a:chExt cx="245988" cy="1209608"/>
            </a:xfrm>
            <a:solidFill>
              <a:srgbClr val="FF66CC"/>
            </a:solidFill>
          </p:grpSpPr>
          <p:sp>
            <p:nvSpPr>
              <p:cNvPr id="526" name="橢圓 525"/>
              <p:cNvSpPr/>
              <p:nvPr/>
            </p:nvSpPr>
            <p:spPr bwMode="auto">
              <a:xfrm>
                <a:off x="4529213" y="2587619"/>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7" name="橢圓 526"/>
              <p:cNvSpPr/>
              <p:nvPr/>
            </p:nvSpPr>
            <p:spPr bwMode="auto">
              <a:xfrm>
                <a:off x="4525962" y="2262179"/>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8" name="橢圓 527"/>
              <p:cNvSpPr/>
              <p:nvPr/>
            </p:nvSpPr>
            <p:spPr bwMode="auto">
              <a:xfrm>
                <a:off x="4526280" y="210501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9" name="橢圓 528"/>
              <p:cNvSpPr/>
              <p:nvPr/>
            </p:nvSpPr>
            <p:spPr bwMode="auto">
              <a:xfrm>
                <a:off x="4526280" y="242410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30" name="直線接點 529"/>
              <p:cNvCxnSpPr>
                <a:stCxn id="532" idx="6"/>
                <a:endCxn id="545" idx="2"/>
              </p:cNvCxnSpPr>
              <p:nvPr/>
            </p:nvCxnSpPr>
            <p:spPr bwMode="auto">
              <a:xfrm flipV="1">
                <a:off x="4430636" y="1972421"/>
                <a:ext cx="98501" cy="95247"/>
              </a:xfrm>
              <a:prstGeom prst="line">
                <a:avLst/>
              </a:prstGeom>
              <a:grpFill/>
              <a:ln w="9525" cap="flat" cmpd="sng" algn="ctr">
                <a:solidFill>
                  <a:srgbClr val="FF66CC"/>
                </a:solidFill>
                <a:prstDash val="solid"/>
                <a:round/>
                <a:headEnd type="none" w="med" len="med"/>
                <a:tailEnd type="none" w="med" len="med"/>
              </a:ln>
              <a:effectLst/>
            </p:spPr>
          </p:cxnSp>
          <p:cxnSp>
            <p:nvCxnSpPr>
              <p:cNvPr id="531" name="直線接點 530"/>
              <p:cNvCxnSpPr>
                <a:stCxn id="532" idx="6"/>
                <a:endCxn id="528" idx="2"/>
              </p:cNvCxnSpPr>
              <p:nvPr/>
            </p:nvCxnSpPr>
            <p:spPr bwMode="auto">
              <a:xfrm>
                <a:off x="4430636" y="2067668"/>
                <a:ext cx="95644" cy="71442"/>
              </a:xfrm>
              <a:prstGeom prst="line">
                <a:avLst/>
              </a:prstGeom>
              <a:grpFill/>
              <a:ln w="9525" cap="flat" cmpd="sng" algn="ctr">
                <a:solidFill>
                  <a:srgbClr val="FF66CC"/>
                </a:solidFill>
                <a:prstDash val="solid"/>
                <a:round/>
                <a:headEnd type="none" w="med" len="med"/>
                <a:tailEnd type="none" w="med" len="med"/>
              </a:ln>
              <a:effectLst/>
            </p:spPr>
          </p:cxnSp>
          <p:sp>
            <p:nvSpPr>
              <p:cNvPr id="532" name="橢圓 531"/>
              <p:cNvSpPr/>
              <p:nvPr/>
            </p:nvSpPr>
            <p:spPr bwMode="auto">
              <a:xfrm>
                <a:off x="4362449" y="2033574"/>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3" name="橢圓 532"/>
              <p:cNvSpPr/>
              <p:nvPr/>
            </p:nvSpPr>
            <p:spPr bwMode="auto">
              <a:xfrm>
                <a:off x="4357686" y="2214554"/>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4" name="橢圓 533"/>
              <p:cNvSpPr/>
              <p:nvPr/>
            </p:nvSpPr>
            <p:spPr bwMode="auto">
              <a:xfrm>
                <a:off x="4357686" y="2357430"/>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5" name="橢圓 534"/>
              <p:cNvSpPr/>
              <p:nvPr/>
            </p:nvSpPr>
            <p:spPr bwMode="auto">
              <a:xfrm>
                <a:off x="4357686" y="250030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36" name="橢圓 535"/>
              <p:cNvSpPr/>
              <p:nvPr/>
            </p:nvSpPr>
            <p:spPr bwMode="auto">
              <a:xfrm>
                <a:off x="4357686" y="264318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37" name="直線接點 536"/>
              <p:cNvCxnSpPr>
                <a:stCxn id="533" idx="6"/>
                <a:endCxn id="528" idx="2"/>
              </p:cNvCxnSpPr>
              <p:nvPr/>
            </p:nvCxnSpPr>
            <p:spPr bwMode="auto">
              <a:xfrm flipV="1">
                <a:off x="4425873" y="2139110"/>
                <a:ext cx="100407" cy="109538"/>
              </a:xfrm>
              <a:prstGeom prst="line">
                <a:avLst/>
              </a:prstGeom>
              <a:grpFill/>
              <a:ln w="9525" cap="flat" cmpd="sng" algn="ctr">
                <a:solidFill>
                  <a:srgbClr val="FF66CC"/>
                </a:solidFill>
                <a:prstDash val="solid"/>
                <a:round/>
                <a:headEnd type="none" w="med" len="med"/>
                <a:tailEnd type="none" w="med" len="med"/>
              </a:ln>
              <a:effectLst/>
            </p:spPr>
          </p:cxnSp>
          <p:cxnSp>
            <p:nvCxnSpPr>
              <p:cNvPr id="538" name="直線接點 537"/>
              <p:cNvCxnSpPr>
                <a:stCxn id="533" idx="6"/>
                <a:endCxn id="527" idx="2"/>
              </p:cNvCxnSpPr>
              <p:nvPr/>
            </p:nvCxnSpPr>
            <p:spPr bwMode="auto">
              <a:xfrm>
                <a:off x="4425873" y="2248648"/>
                <a:ext cx="100089" cy="47625"/>
              </a:xfrm>
              <a:prstGeom prst="line">
                <a:avLst/>
              </a:prstGeom>
              <a:grpFill/>
              <a:ln w="9525" cap="flat" cmpd="sng" algn="ctr">
                <a:solidFill>
                  <a:srgbClr val="FF66CC"/>
                </a:solidFill>
                <a:prstDash val="solid"/>
                <a:round/>
                <a:headEnd type="none" w="med" len="med"/>
                <a:tailEnd type="none" w="med" len="med"/>
              </a:ln>
              <a:effectLst/>
            </p:spPr>
          </p:cxnSp>
          <p:cxnSp>
            <p:nvCxnSpPr>
              <p:cNvPr id="539" name="直線接點 538"/>
              <p:cNvCxnSpPr>
                <a:stCxn id="534" idx="6"/>
                <a:endCxn id="527" idx="2"/>
              </p:cNvCxnSpPr>
              <p:nvPr/>
            </p:nvCxnSpPr>
            <p:spPr bwMode="auto">
              <a:xfrm flipV="1">
                <a:off x="4425873" y="2296273"/>
                <a:ext cx="100089" cy="95251"/>
              </a:xfrm>
              <a:prstGeom prst="line">
                <a:avLst/>
              </a:prstGeom>
              <a:grpFill/>
              <a:ln w="9525" cap="flat" cmpd="sng" algn="ctr">
                <a:solidFill>
                  <a:srgbClr val="FF66CC"/>
                </a:solidFill>
                <a:prstDash val="solid"/>
                <a:round/>
                <a:headEnd type="none" w="med" len="med"/>
                <a:tailEnd type="none" w="med" len="med"/>
              </a:ln>
              <a:effectLst/>
            </p:spPr>
          </p:cxnSp>
          <p:cxnSp>
            <p:nvCxnSpPr>
              <p:cNvPr id="540" name="直線接點 539"/>
              <p:cNvCxnSpPr>
                <a:stCxn id="534" idx="6"/>
                <a:endCxn id="529" idx="2"/>
              </p:cNvCxnSpPr>
              <p:nvPr/>
            </p:nvCxnSpPr>
            <p:spPr bwMode="auto">
              <a:xfrm>
                <a:off x="4425873" y="2391524"/>
                <a:ext cx="100407" cy="66675"/>
              </a:xfrm>
              <a:prstGeom prst="line">
                <a:avLst/>
              </a:prstGeom>
              <a:grpFill/>
              <a:ln w="9525" cap="flat" cmpd="sng" algn="ctr">
                <a:solidFill>
                  <a:srgbClr val="FF66CC"/>
                </a:solidFill>
                <a:prstDash val="solid"/>
                <a:round/>
                <a:headEnd type="none" w="med" len="med"/>
                <a:tailEnd type="none" w="med" len="med"/>
              </a:ln>
              <a:effectLst/>
            </p:spPr>
          </p:cxnSp>
          <p:cxnSp>
            <p:nvCxnSpPr>
              <p:cNvPr id="541" name="直線接點 540"/>
              <p:cNvCxnSpPr>
                <a:stCxn id="535" idx="6"/>
                <a:endCxn id="526" idx="2"/>
              </p:cNvCxnSpPr>
              <p:nvPr/>
            </p:nvCxnSpPr>
            <p:spPr bwMode="auto">
              <a:xfrm>
                <a:off x="4425873" y="2534400"/>
                <a:ext cx="103340" cy="87313"/>
              </a:xfrm>
              <a:prstGeom prst="line">
                <a:avLst/>
              </a:prstGeom>
              <a:grpFill/>
              <a:ln w="9525" cap="flat" cmpd="sng" algn="ctr">
                <a:solidFill>
                  <a:srgbClr val="FF66CC"/>
                </a:solidFill>
                <a:prstDash val="solid"/>
                <a:round/>
                <a:headEnd type="none" w="med" len="med"/>
                <a:tailEnd type="none" w="med" len="med"/>
              </a:ln>
              <a:effectLst/>
            </p:spPr>
          </p:cxnSp>
          <p:cxnSp>
            <p:nvCxnSpPr>
              <p:cNvPr id="542" name="直線接點 541"/>
              <p:cNvCxnSpPr>
                <a:stCxn id="536" idx="6"/>
                <a:endCxn id="526" idx="2"/>
              </p:cNvCxnSpPr>
              <p:nvPr/>
            </p:nvCxnSpPr>
            <p:spPr bwMode="auto">
              <a:xfrm flipV="1">
                <a:off x="4425873" y="2621713"/>
                <a:ext cx="103340" cy="55563"/>
              </a:xfrm>
              <a:prstGeom prst="line">
                <a:avLst/>
              </a:prstGeom>
              <a:grpFill/>
              <a:ln w="9525" cap="flat" cmpd="sng" algn="ctr">
                <a:solidFill>
                  <a:srgbClr val="FF66CC"/>
                </a:solidFill>
                <a:prstDash val="solid"/>
                <a:round/>
                <a:headEnd type="none" w="med" len="med"/>
                <a:tailEnd type="none" w="med" len="med"/>
              </a:ln>
              <a:effectLst/>
            </p:spPr>
          </p:cxnSp>
          <p:cxnSp>
            <p:nvCxnSpPr>
              <p:cNvPr id="543" name="直線接點 542"/>
              <p:cNvCxnSpPr>
                <a:stCxn id="536" idx="6"/>
                <a:endCxn id="544" idx="2"/>
              </p:cNvCxnSpPr>
              <p:nvPr/>
            </p:nvCxnSpPr>
            <p:spPr bwMode="auto">
              <a:xfrm>
                <a:off x="4425873" y="2677276"/>
                <a:ext cx="100407" cy="100013"/>
              </a:xfrm>
              <a:prstGeom prst="line">
                <a:avLst/>
              </a:prstGeom>
              <a:grpFill/>
              <a:ln w="9525" cap="flat" cmpd="sng" algn="ctr">
                <a:solidFill>
                  <a:srgbClr val="FF66CC"/>
                </a:solidFill>
                <a:prstDash val="solid"/>
                <a:round/>
                <a:headEnd type="none" w="med" len="med"/>
                <a:tailEnd type="none" w="med" len="med"/>
              </a:ln>
              <a:effectLst/>
            </p:spPr>
          </p:cxnSp>
          <p:sp>
            <p:nvSpPr>
              <p:cNvPr id="544" name="橢圓 543"/>
              <p:cNvSpPr/>
              <p:nvPr/>
            </p:nvSpPr>
            <p:spPr bwMode="auto">
              <a:xfrm>
                <a:off x="4526280" y="274319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45" name="橢圓 544"/>
              <p:cNvSpPr/>
              <p:nvPr/>
            </p:nvSpPr>
            <p:spPr bwMode="auto">
              <a:xfrm>
                <a:off x="4529137" y="193832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46" name="直線接點 545"/>
              <p:cNvCxnSpPr>
                <a:stCxn id="548" idx="6"/>
              </p:cNvCxnSpPr>
              <p:nvPr/>
            </p:nvCxnSpPr>
            <p:spPr bwMode="auto">
              <a:xfrm flipV="1">
                <a:off x="4433811" y="1804144"/>
                <a:ext cx="98501" cy="95247"/>
              </a:xfrm>
              <a:prstGeom prst="line">
                <a:avLst/>
              </a:prstGeom>
              <a:grpFill/>
              <a:ln w="9525" cap="flat" cmpd="sng" algn="ctr">
                <a:solidFill>
                  <a:srgbClr val="FF66CC"/>
                </a:solidFill>
                <a:prstDash val="solid"/>
                <a:round/>
                <a:headEnd type="none" w="med" len="med"/>
                <a:tailEnd type="none" w="med" len="med"/>
              </a:ln>
              <a:effectLst/>
            </p:spPr>
          </p:cxnSp>
          <p:cxnSp>
            <p:nvCxnSpPr>
              <p:cNvPr id="547" name="直線接點 546"/>
              <p:cNvCxnSpPr>
                <a:stCxn id="548" idx="6"/>
              </p:cNvCxnSpPr>
              <p:nvPr/>
            </p:nvCxnSpPr>
            <p:spPr bwMode="auto">
              <a:xfrm>
                <a:off x="4433811" y="1899391"/>
                <a:ext cx="95644" cy="71442"/>
              </a:xfrm>
              <a:prstGeom prst="line">
                <a:avLst/>
              </a:prstGeom>
              <a:grpFill/>
              <a:ln w="9525" cap="flat" cmpd="sng" algn="ctr">
                <a:solidFill>
                  <a:srgbClr val="FF66CC"/>
                </a:solidFill>
                <a:prstDash val="solid"/>
                <a:round/>
                <a:headEnd type="none" w="med" len="med"/>
                <a:tailEnd type="none" w="med" len="med"/>
              </a:ln>
              <a:effectLst/>
            </p:spPr>
          </p:cxnSp>
          <p:sp>
            <p:nvSpPr>
              <p:cNvPr id="548" name="橢圓 547"/>
              <p:cNvSpPr/>
              <p:nvPr/>
            </p:nvSpPr>
            <p:spPr bwMode="auto">
              <a:xfrm>
                <a:off x="4365624" y="186529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49" name="橢圓 548"/>
              <p:cNvSpPr/>
              <p:nvPr/>
            </p:nvSpPr>
            <p:spPr bwMode="auto">
              <a:xfrm>
                <a:off x="4532630" y="1768464"/>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50" name="直線接點 549"/>
              <p:cNvCxnSpPr>
                <a:stCxn id="552" idx="6"/>
                <a:endCxn id="553" idx="2"/>
              </p:cNvCxnSpPr>
              <p:nvPr/>
            </p:nvCxnSpPr>
            <p:spPr bwMode="auto">
              <a:xfrm flipV="1">
                <a:off x="4436986" y="1635869"/>
                <a:ext cx="98501" cy="95247"/>
              </a:xfrm>
              <a:prstGeom prst="line">
                <a:avLst/>
              </a:prstGeom>
              <a:grpFill/>
              <a:ln w="9525" cap="flat" cmpd="sng" algn="ctr">
                <a:solidFill>
                  <a:srgbClr val="FF66CC"/>
                </a:solidFill>
                <a:prstDash val="solid"/>
                <a:round/>
                <a:headEnd type="none" w="med" len="med"/>
                <a:tailEnd type="none" w="med" len="med"/>
              </a:ln>
              <a:effectLst/>
            </p:spPr>
          </p:cxnSp>
          <p:cxnSp>
            <p:nvCxnSpPr>
              <p:cNvPr id="551" name="直線接點 550"/>
              <p:cNvCxnSpPr>
                <a:stCxn id="552" idx="6"/>
                <a:endCxn id="549" idx="2"/>
              </p:cNvCxnSpPr>
              <p:nvPr/>
            </p:nvCxnSpPr>
            <p:spPr bwMode="auto">
              <a:xfrm>
                <a:off x="4436986" y="1731116"/>
                <a:ext cx="95644" cy="71442"/>
              </a:xfrm>
              <a:prstGeom prst="line">
                <a:avLst/>
              </a:prstGeom>
              <a:grpFill/>
              <a:ln w="9525" cap="flat" cmpd="sng" algn="ctr">
                <a:solidFill>
                  <a:srgbClr val="FF66CC"/>
                </a:solidFill>
                <a:prstDash val="solid"/>
                <a:round/>
                <a:headEnd type="none" w="med" len="med"/>
                <a:tailEnd type="none" w="med" len="med"/>
              </a:ln>
              <a:effectLst/>
            </p:spPr>
          </p:cxnSp>
          <p:sp>
            <p:nvSpPr>
              <p:cNvPr id="552" name="橢圓 551"/>
              <p:cNvSpPr/>
              <p:nvPr/>
            </p:nvSpPr>
            <p:spPr bwMode="auto">
              <a:xfrm>
                <a:off x="4368799" y="169702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3" name="橢圓 552"/>
              <p:cNvSpPr/>
              <p:nvPr/>
            </p:nvSpPr>
            <p:spPr bwMode="auto">
              <a:xfrm>
                <a:off x="4535487" y="160177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54" name="直線接點 553"/>
              <p:cNvCxnSpPr>
                <a:stCxn id="535" idx="6"/>
                <a:endCxn id="529" idx="2"/>
              </p:cNvCxnSpPr>
              <p:nvPr/>
            </p:nvCxnSpPr>
            <p:spPr bwMode="auto">
              <a:xfrm flipV="1">
                <a:off x="4425873" y="2458199"/>
                <a:ext cx="100407" cy="76201"/>
              </a:xfrm>
              <a:prstGeom prst="line">
                <a:avLst/>
              </a:prstGeom>
              <a:grpFill/>
              <a:ln w="9525" cap="flat" cmpd="sng" algn="ctr">
                <a:solidFill>
                  <a:srgbClr val="FF66CC"/>
                </a:solidFill>
                <a:prstDash val="solid"/>
                <a:round/>
                <a:headEnd type="none" w="med" len="med"/>
                <a:tailEnd type="none" w="med" len="med"/>
              </a:ln>
              <a:effectLst/>
            </p:spPr>
          </p:cxnSp>
        </p:grpSp>
        <p:grpSp>
          <p:nvGrpSpPr>
            <p:cNvPr id="499" name="群組 439"/>
            <p:cNvGrpSpPr/>
            <p:nvPr/>
          </p:nvGrpSpPr>
          <p:grpSpPr>
            <a:xfrm>
              <a:off x="7531438" y="1886254"/>
              <a:ext cx="715832" cy="665418"/>
              <a:chOff x="4526280" y="1881492"/>
              <a:chExt cx="715832" cy="665418"/>
            </a:xfrm>
            <a:solidFill>
              <a:srgbClr val="FF66CC"/>
            </a:solidFill>
          </p:grpSpPr>
          <p:sp>
            <p:nvSpPr>
              <p:cNvPr id="500" name="橢圓 499"/>
              <p:cNvSpPr/>
              <p:nvPr/>
            </p:nvSpPr>
            <p:spPr bwMode="auto">
              <a:xfrm>
                <a:off x="4526280" y="210428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1" name="橢圓 500"/>
              <p:cNvSpPr/>
              <p:nvPr/>
            </p:nvSpPr>
            <p:spPr bwMode="auto">
              <a:xfrm>
                <a:off x="4708113" y="197927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2" name="橢圓 501"/>
              <p:cNvSpPr/>
              <p:nvPr/>
            </p:nvSpPr>
            <p:spPr bwMode="auto">
              <a:xfrm>
                <a:off x="4708113" y="212517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3" name="橢圓 502"/>
              <p:cNvSpPr/>
              <p:nvPr/>
            </p:nvSpPr>
            <p:spPr bwMode="auto">
              <a:xfrm>
                <a:off x="4708113" y="2274755"/>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04" name="直線接點 503"/>
              <p:cNvCxnSpPr>
                <a:stCxn id="500" idx="6"/>
                <a:endCxn id="501" idx="2"/>
              </p:cNvCxnSpPr>
              <p:nvPr/>
            </p:nvCxnSpPr>
            <p:spPr bwMode="auto">
              <a:xfrm flipV="1">
                <a:off x="4594467" y="2013370"/>
                <a:ext cx="113646" cy="125011"/>
              </a:xfrm>
              <a:prstGeom prst="line">
                <a:avLst/>
              </a:prstGeom>
              <a:grpFill/>
              <a:ln w="9525" cap="flat" cmpd="sng" algn="ctr">
                <a:solidFill>
                  <a:srgbClr val="FF66CC"/>
                </a:solidFill>
                <a:prstDash val="solid"/>
                <a:round/>
                <a:headEnd type="none" w="med" len="med"/>
                <a:tailEnd type="none" w="med" len="med"/>
              </a:ln>
              <a:effectLst/>
            </p:spPr>
          </p:cxnSp>
          <p:cxnSp>
            <p:nvCxnSpPr>
              <p:cNvPr id="505" name="直線接點 504"/>
              <p:cNvCxnSpPr>
                <a:stCxn id="500" idx="6"/>
                <a:endCxn id="502" idx="2"/>
              </p:cNvCxnSpPr>
              <p:nvPr/>
            </p:nvCxnSpPr>
            <p:spPr bwMode="auto">
              <a:xfrm>
                <a:off x="4594467" y="2138380"/>
                <a:ext cx="113646" cy="20891"/>
              </a:xfrm>
              <a:prstGeom prst="line">
                <a:avLst/>
              </a:prstGeom>
              <a:grpFill/>
              <a:ln w="9525" cap="flat" cmpd="sng" algn="ctr">
                <a:solidFill>
                  <a:srgbClr val="FF66CC"/>
                </a:solidFill>
                <a:prstDash val="solid"/>
                <a:round/>
                <a:headEnd type="none" w="med" len="med"/>
                <a:tailEnd type="none" w="med" len="med"/>
              </a:ln>
              <a:effectLst/>
            </p:spPr>
          </p:cxnSp>
          <p:cxnSp>
            <p:nvCxnSpPr>
              <p:cNvPr id="506" name="直線接點 505"/>
              <p:cNvCxnSpPr>
                <a:stCxn id="500" idx="6"/>
                <a:endCxn id="503" idx="2"/>
              </p:cNvCxnSpPr>
              <p:nvPr/>
            </p:nvCxnSpPr>
            <p:spPr bwMode="auto">
              <a:xfrm>
                <a:off x="4594467" y="2138380"/>
                <a:ext cx="113646" cy="170469"/>
              </a:xfrm>
              <a:prstGeom prst="line">
                <a:avLst/>
              </a:prstGeom>
              <a:grpFill/>
              <a:ln w="9525" cap="flat" cmpd="sng" algn="ctr">
                <a:solidFill>
                  <a:srgbClr val="FF66CC"/>
                </a:solidFill>
                <a:prstDash val="solid"/>
                <a:round/>
                <a:headEnd type="none" w="med" len="med"/>
                <a:tailEnd type="none" w="med" len="med"/>
              </a:ln>
              <a:effectLst/>
            </p:spPr>
          </p:cxnSp>
          <p:sp>
            <p:nvSpPr>
              <p:cNvPr id="507" name="橢圓 506"/>
              <p:cNvSpPr/>
              <p:nvPr/>
            </p:nvSpPr>
            <p:spPr bwMode="auto">
              <a:xfrm>
                <a:off x="4889947" y="188149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8" name="橢圓 507"/>
              <p:cNvSpPr/>
              <p:nvPr/>
            </p:nvSpPr>
            <p:spPr bwMode="auto">
              <a:xfrm>
                <a:off x="4889947" y="2013861"/>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09" name="橢圓 508"/>
              <p:cNvSpPr/>
              <p:nvPr/>
            </p:nvSpPr>
            <p:spPr bwMode="auto">
              <a:xfrm>
                <a:off x="4884636" y="2176219"/>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10" name="直線接點 509"/>
              <p:cNvCxnSpPr>
                <a:stCxn id="501" idx="6"/>
                <a:endCxn id="507" idx="2"/>
              </p:cNvCxnSpPr>
              <p:nvPr/>
            </p:nvCxnSpPr>
            <p:spPr bwMode="auto">
              <a:xfrm flipV="1">
                <a:off x="4776300" y="1915586"/>
                <a:ext cx="113647" cy="97784"/>
              </a:xfrm>
              <a:prstGeom prst="line">
                <a:avLst/>
              </a:prstGeom>
              <a:grpFill/>
              <a:ln w="9525" cap="flat" cmpd="sng" algn="ctr">
                <a:solidFill>
                  <a:srgbClr val="FF66CC"/>
                </a:solidFill>
                <a:prstDash val="solid"/>
                <a:round/>
                <a:headEnd type="none" w="med" len="med"/>
                <a:tailEnd type="none" w="med" len="med"/>
              </a:ln>
              <a:effectLst/>
            </p:spPr>
          </p:cxnSp>
          <p:cxnSp>
            <p:nvCxnSpPr>
              <p:cNvPr id="511" name="直線接點 510"/>
              <p:cNvCxnSpPr>
                <a:stCxn id="501" idx="6"/>
                <a:endCxn id="508" idx="1"/>
              </p:cNvCxnSpPr>
              <p:nvPr/>
            </p:nvCxnSpPr>
            <p:spPr bwMode="auto">
              <a:xfrm>
                <a:off x="4776300" y="2013370"/>
                <a:ext cx="123633" cy="10477"/>
              </a:xfrm>
              <a:prstGeom prst="line">
                <a:avLst/>
              </a:prstGeom>
              <a:grpFill/>
              <a:ln w="9525" cap="flat" cmpd="sng" algn="ctr">
                <a:solidFill>
                  <a:srgbClr val="FF66CC"/>
                </a:solidFill>
                <a:prstDash val="solid"/>
                <a:round/>
                <a:headEnd type="none" w="med" len="med"/>
                <a:tailEnd type="none" w="med" len="med"/>
              </a:ln>
              <a:effectLst/>
            </p:spPr>
          </p:cxnSp>
          <p:cxnSp>
            <p:nvCxnSpPr>
              <p:cNvPr id="512" name="直線接點 511"/>
              <p:cNvCxnSpPr>
                <a:stCxn id="502" idx="6"/>
                <a:endCxn id="508" idx="2"/>
              </p:cNvCxnSpPr>
              <p:nvPr/>
            </p:nvCxnSpPr>
            <p:spPr bwMode="auto">
              <a:xfrm flipV="1">
                <a:off x="4776300" y="2047955"/>
                <a:ext cx="113647" cy="111316"/>
              </a:xfrm>
              <a:prstGeom prst="line">
                <a:avLst/>
              </a:prstGeom>
              <a:grpFill/>
              <a:ln w="9525" cap="flat" cmpd="sng" algn="ctr">
                <a:solidFill>
                  <a:srgbClr val="FF66CC"/>
                </a:solidFill>
                <a:prstDash val="solid"/>
                <a:round/>
                <a:headEnd type="none" w="med" len="med"/>
                <a:tailEnd type="none" w="med" len="med"/>
              </a:ln>
              <a:effectLst/>
            </p:spPr>
          </p:cxnSp>
          <p:cxnSp>
            <p:nvCxnSpPr>
              <p:cNvPr id="513" name="直線接點 512"/>
              <p:cNvCxnSpPr>
                <a:stCxn id="502" idx="6"/>
                <a:endCxn id="509" idx="2"/>
              </p:cNvCxnSpPr>
              <p:nvPr/>
            </p:nvCxnSpPr>
            <p:spPr bwMode="auto">
              <a:xfrm>
                <a:off x="4776300" y="2159271"/>
                <a:ext cx="108336" cy="51042"/>
              </a:xfrm>
              <a:prstGeom prst="line">
                <a:avLst/>
              </a:prstGeom>
              <a:grpFill/>
              <a:ln w="9525" cap="flat" cmpd="sng" algn="ctr">
                <a:solidFill>
                  <a:srgbClr val="FF66CC"/>
                </a:solidFill>
                <a:prstDash val="solid"/>
                <a:round/>
                <a:headEnd type="none" w="med" len="med"/>
                <a:tailEnd type="none" w="med" len="med"/>
              </a:ln>
              <a:effectLst/>
            </p:spPr>
          </p:cxnSp>
          <p:cxnSp>
            <p:nvCxnSpPr>
              <p:cNvPr id="514" name="直線接點 513"/>
              <p:cNvCxnSpPr>
                <a:stCxn id="503" idx="7"/>
                <a:endCxn id="509" idx="2"/>
              </p:cNvCxnSpPr>
              <p:nvPr/>
            </p:nvCxnSpPr>
            <p:spPr bwMode="auto">
              <a:xfrm rot="5400000" flipH="1" flipV="1">
                <a:off x="4788261" y="2188366"/>
                <a:ext cx="74428" cy="118322"/>
              </a:xfrm>
              <a:prstGeom prst="line">
                <a:avLst/>
              </a:prstGeom>
              <a:grpFill/>
              <a:ln w="9525" cap="flat" cmpd="sng" algn="ctr">
                <a:solidFill>
                  <a:srgbClr val="FF66CC"/>
                </a:solidFill>
                <a:prstDash val="solid"/>
                <a:round/>
                <a:headEnd type="none" w="med" len="med"/>
                <a:tailEnd type="none" w="med" len="med"/>
              </a:ln>
              <a:effectLst/>
            </p:spPr>
          </p:cxnSp>
          <p:sp>
            <p:nvSpPr>
              <p:cNvPr id="515" name="橢圓 514"/>
              <p:cNvSpPr/>
              <p:nvPr/>
            </p:nvSpPr>
            <p:spPr bwMode="auto">
              <a:xfrm>
                <a:off x="4884926" y="2312033"/>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16" name="直線接點 515"/>
              <p:cNvCxnSpPr>
                <a:stCxn id="503" idx="7"/>
                <a:endCxn id="515" idx="2"/>
              </p:cNvCxnSpPr>
              <p:nvPr/>
            </p:nvCxnSpPr>
            <p:spPr bwMode="auto">
              <a:xfrm rot="16200000" flipH="1">
                <a:off x="4794927" y="2256128"/>
                <a:ext cx="61386" cy="118612"/>
              </a:xfrm>
              <a:prstGeom prst="line">
                <a:avLst/>
              </a:prstGeom>
              <a:grpFill/>
              <a:ln w="9525" cap="flat" cmpd="sng" algn="ctr">
                <a:solidFill>
                  <a:srgbClr val="FF66CC"/>
                </a:solidFill>
                <a:prstDash val="solid"/>
                <a:round/>
                <a:headEnd type="none" w="med" len="med"/>
                <a:tailEnd type="none" w="med" len="med"/>
              </a:ln>
              <a:effectLst/>
            </p:spPr>
          </p:cxnSp>
          <p:cxnSp>
            <p:nvCxnSpPr>
              <p:cNvPr id="517" name="直線接點 516"/>
              <p:cNvCxnSpPr/>
              <p:nvPr/>
            </p:nvCxnSpPr>
            <p:spPr bwMode="auto">
              <a:xfrm>
                <a:off x="5027798" y="2279643"/>
                <a:ext cx="214314" cy="0"/>
              </a:xfrm>
              <a:prstGeom prst="line">
                <a:avLst/>
              </a:prstGeom>
              <a:grpFill/>
              <a:ln w="19050" cap="flat" cmpd="sng" algn="ctr">
                <a:solidFill>
                  <a:srgbClr val="FF66CC"/>
                </a:solidFill>
                <a:prstDash val="sysDot"/>
                <a:round/>
                <a:headEnd type="none" w="med" len="med"/>
                <a:tailEnd type="none" w="med" len="med"/>
              </a:ln>
              <a:effectLst/>
            </p:spPr>
          </p:cxnSp>
          <p:sp>
            <p:nvSpPr>
              <p:cNvPr id="518" name="橢圓 517"/>
              <p:cNvSpPr/>
              <p:nvPr/>
            </p:nvSpPr>
            <p:spPr bwMode="auto">
              <a:xfrm>
                <a:off x="4529133" y="2262177"/>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19" name="直線接點 518"/>
              <p:cNvCxnSpPr>
                <a:stCxn id="518" idx="6"/>
                <a:endCxn id="502" idx="2"/>
              </p:cNvCxnSpPr>
              <p:nvPr/>
            </p:nvCxnSpPr>
            <p:spPr bwMode="auto">
              <a:xfrm flipV="1">
                <a:off x="4597320" y="2159271"/>
                <a:ext cx="110793" cy="137000"/>
              </a:xfrm>
              <a:prstGeom prst="line">
                <a:avLst/>
              </a:prstGeom>
              <a:grpFill/>
              <a:ln w="9525" cap="flat" cmpd="sng" algn="ctr">
                <a:solidFill>
                  <a:srgbClr val="FF66CC"/>
                </a:solidFill>
                <a:prstDash val="solid"/>
                <a:round/>
                <a:headEnd type="none" w="med" len="med"/>
                <a:tailEnd type="none" w="med" len="med"/>
              </a:ln>
              <a:effectLst/>
            </p:spPr>
          </p:cxnSp>
          <p:cxnSp>
            <p:nvCxnSpPr>
              <p:cNvPr id="520" name="直線接點 519"/>
              <p:cNvCxnSpPr>
                <a:stCxn id="518" idx="6"/>
                <a:endCxn id="503" idx="2"/>
              </p:cNvCxnSpPr>
              <p:nvPr/>
            </p:nvCxnSpPr>
            <p:spPr bwMode="auto">
              <a:xfrm>
                <a:off x="4597320" y="2296271"/>
                <a:ext cx="110793" cy="12578"/>
              </a:xfrm>
              <a:prstGeom prst="line">
                <a:avLst/>
              </a:prstGeom>
              <a:grpFill/>
              <a:ln w="9525" cap="flat" cmpd="sng" algn="ctr">
                <a:solidFill>
                  <a:srgbClr val="FF66CC"/>
                </a:solidFill>
                <a:prstDash val="solid"/>
                <a:round/>
                <a:headEnd type="none" w="med" len="med"/>
                <a:tailEnd type="none" w="med" len="med"/>
              </a:ln>
              <a:effectLst/>
            </p:spPr>
          </p:cxnSp>
          <p:cxnSp>
            <p:nvCxnSpPr>
              <p:cNvPr id="521" name="直線接點 520"/>
              <p:cNvCxnSpPr>
                <a:stCxn id="518" idx="6"/>
                <a:endCxn id="522" idx="2"/>
              </p:cNvCxnSpPr>
              <p:nvPr/>
            </p:nvCxnSpPr>
            <p:spPr bwMode="auto">
              <a:xfrm>
                <a:off x="4597320" y="2296271"/>
                <a:ext cx="112793" cy="152409"/>
              </a:xfrm>
              <a:prstGeom prst="line">
                <a:avLst/>
              </a:prstGeom>
              <a:grpFill/>
              <a:ln w="9525" cap="flat" cmpd="sng" algn="ctr">
                <a:solidFill>
                  <a:srgbClr val="FF66CC"/>
                </a:solidFill>
                <a:prstDash val="solid"/>
                <a:round/>
                <a:headEnd type="none" w="med" len="med"/>
                <a:tailEnd type="none" w="med" len="med"/>
              </a:ln>
              <a:effectLst/>
            </p:spPr>
          </p:cxnSp>
          <p:sp>
            <p:nvSpPr>
              <p:cNvPr id="522" name="橢圓 521"/>
              <p:cNvSpPr/>
              <p:nvPr/>
            </p:nvSpPr>
            <p:spPr bwMode="auto">
              <a:xfrm>
                <a:off x="4710113" y="2414586"/>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23" name="橢圓 522"/>
              <p:cNvSpPr/>
              <p:nvPr/>
            </p:nvSpPr>
            <p:spPr bwMode="auto">
              <a:xfrm>
                <a:off x="4889673" y="2478722"/>
                <a:ext cx="68187" cy="68188"/>
              </a:xfrm>
              <a:prstGeom prst="ellipse">
                <a:avLst/>
              </a:prstGeom>
              <a:grpFill/>
              <a:ln w="9525" cap="flat" cmpd="sng" algn="ctr">
                <a:solidFill>
                  <a:srgbClr val="FF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cxnSp>
            <p:nvCxnSpPr>
              <p:cNvPr id="524" name="直線接點 523"/>
              <p:cNvCxnSpPr>
                <a:stCxn id="522" idx="6"/>
                <a:endCxn id="523" idx="2"/>
              </p:cNvCxnSpPr>
              <p:nvPr/>
            </p:nvCxnSpPr>
            <p:spPr bwMode="auto">
              <a:xfrm>
                <a:off x="4778300" y="2448680"/>
                <a:ext cx="111373" cy="64136"/>
              </a:xfrm>
              <a:prstGeom prst="line">
                <a:avLst/>
              </a:prstGeom>
              <a:grpFill/>
              <a:ln w="9525" cap="flat" cmpd="sng" algn="ctr">
                <a:solidFill>
                  <a:srgbClr val="FF66CC"/>
                </a:solidFill>
                <a:prstDash val="solid"/>
                <a:round/>
                <a:headEnd type="none" w="med" len="med"/>
                <a:tailEnd type="none" w="med" len="med"/>
              </a:ln>
              <a:effectLst/>
            </p:spPr>
          </p:cxnSp>
          <p:cxnSp>
            <p:nvCxnSpPr>
              <p:cNvPr id="525" name="直線接點 524"/>
              <p:cNvCxnSpPr>
                <a:stCxn id="522" idx="7"/>
                <a:endCxn id="515" idx="2"/>
              </p:cNvCxnSpPr>
              <p:nvPr/>
            </p:nvCxnSpPr>
            <p:spPr bwMode="auto">
              <a:xfrm rot="5400000" flipH="1" flipV="1">
                <a:off x="4787398" y="2327044"/>
                <a:ext cx="78445" cy="116612"/>
              </a:xfrm>
              <a:prstGeom prst="line">
                <a:avLst/>
              </a:prstGeom>
              <a:grpFill/>
              <a:ln w="9525" cap="flat" cmpd="sng" algn="ctr">
                <a:solidFill>
                  <a:srgbClr val="FF66CC"/>
                </a:solidFill>
                <a:prstDash val="solid"/>
                <a:round/>
                <a:headEnd type="none" w="med" len="med"/>
                <a:tailEnd type="none" w="med" len="med"/>
              </a:ln>
              <a:effectLst/>
            </p:spPr>
          </p:cxnSp>
        </p:grpSp>
      </p:grpSp>
      <p:grpSp>
        <p:nvGrpSpPr>
          <p:cNvPr id="566" name="群組 565"/>
          <p:cNvGrpSpPr/>
          <p:nvPr/>
        </p:nvGrpSpPr>
        <p:grpSpPr>
          <a:xfrm>
            <a:off x="4393974" y="1456632"/>
            <a:ext cx="4220964" cy="986750"/>
            <a:chOff x="4465412" y="1885260"/>
            <a:chExt cx="4220964" cy="986750"/>
          </a:xfrm>
        </p:grpSpPr>
        <p:sp>
          <p:nvSpPr>
            <p:cNvPr id="556" name="橢圓 555"/>
            <p:cNvSpPr/>
            <p:nvPr/>
          </p:nvSpPr>
          <p:spPr bwMode="auto">
            <a:xfrm>
              <a:off x="4472666" y="1885260"/>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7" name="橢圓 556"/>
            <p:cNvSpPr/>
            <p:nvPr/>
          </p:nvSpPr>
          <p:spPr bwMode="auto">
            <a:xfrm>
              <a:off x="4465412" y="2714620"/>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8" name="橢圓 557"/>
            <p:cNvSpPr/>
            <p:nvPr/>
          </p:nvSpPr>
          <p:spPr bwMode="auto">
            <a:xfrm>
              <a:off x="5458284" y="1899774"/>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59" name="橢圓 558"/>
            <p:cNvSpPr/>
            <p:nvPr/>
          </p:nvSpPr>
          <p:spPr bwMode="auto">
            <a:xfrm>
              <a:off x="5451030" y="2729134"/>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0" name="橢圓 559"/>
            <p:cNvSpPr/>
            <p:nvPr/>
          </p:nvSpPr>
          <p:spPr bwMode="auto">
            <a:xfrm>
              <a:off x="6471798" y="1899774"/>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1" name="橢圓 560"/>
            <p:cNvSpPr/>
            <p:nvPr/>
          </p:nvSpPr>
          <p:spPr bwMode="auto">
            <a:xfrm>
              <a:off x="6464544" y="2729134"/>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2" name="橢圓 561"/>
            <p:cNvSpPr/>
            <p:nvPr/>
          </p:nvSpPr>
          <p:spPr bwMode="auto">
            <a:xfrm>
              <a:off x="7471930" y="1886392"/>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3" name="橢圓 562"/>
            <p:cNvSpPr/>
            <p:nvPr/>
          </p:nvSpPr>
          <p:spPr bwMode="auto">
            <a:xfrm>
              <a:off x="7464676" y="2715752"/>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4" name="橢圓 563"/>
            <p:cNvSpPr/>
            <p:nvPr/>
          </p:nvSpPr>
          <p:spPr bwMode="auto">
            <a:xfrm>
              <a:off x="8472062" y="1899774"/>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65" name="橢圓 564"/>
            <p:cNvSpPr/>
            <p:nvPr/>
          </p:nvSpPr>
          <p:spPr bwMode="auto">
            <a:xfrm>
              <a:off x="8464808" y="2729134"/>
              <a:ext cx="214314" cy="142876"/>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282"/>
                                        </p:tgtEl>
                                        <p:attrNameLst>
                                          <p:attrName>style.visibility</p:attrName>
                                        </p:attrNameLst>
                                      </p:cBhvr>
                                      <p:to>
                                        <p:strVal val="visible"/>
                                      </p:to>
                                    </p:set>
                                    <p:animEffect transition="in" filter="fade">
                                      <p:cBhvr>
                                        <p:cTn id="18" dur="500"/>
                                        <p:tgtEl>
                                          <p:spTgt spid="282"/>
                                        </p:tgtEl>
                                      </p:cBhvr>
                                    </p:animEffect>
                                  </p:childTnLst>
                                </p:cTn>
                              </p:par>
                              <p:par>
                                <p:cTn id="19" presetID="10" presetClass="entr" presetSubtype="0" fill="hold" nodeType="withEffect">
                                  <p:stCondLst>
                                    <p:cond delay="0"/>
                                  </p:stCondLst>
                                  <p:childTnLst>
                                    <p:set>
                                      <p:cBhvr>
                                        <p:cTn id="20" dur="1" fill="hold">
                                          <p:stCondLst>
                                            <p:cond delay="0"/>
                                          </p:stCondLst>
                                        </p:cTn>
                                        <p:tgtEl>
                                          <p:spTgt spid="371"/>
                                        </p:tgtEl>
                                        <p:attrNameLst>
                                          <p:attrName>style.visibility</p:attrName>
                                        </p:attrNameLst>
                                      </p:cBhvr>
                                      <p:to>
                                        <p:strVal val="visible"/>
                                      </p:to>
                                    </p:set>
                                    <p:animEffect transition="in" filter="fade">
                                      <p:cBhvr>
                                        <p:cTn id="21" dur="500"/>
                                        <p:tgtEl>
                                          <p:spTgt spid="371"/>
                                        </p:tgtEl>
                                      </p:cBhvr>
                                    </p:animEffect>
                                  </p:childTnLst>
                                </p:cTn>
                              </p:par>
                              <p:par>
                                <p:cTn id="22" presetID="10" presetClass="entr" presetSubtype="0" fill="hold" nodeType="withEffect">
                                  <p:stCondLst>
                                    <p:cond delay="0"/>
                                  </p:stCondLst>
                                  <p:childTnLst>
                                    <p:set>
                                      <p:cBhvr>
                                        <p:cTn id="23" dur="1" fill="hold">
                                          <p:stCondLst>
                                            <p:cond delay="0"/>
                                          </p:stCondLst>
                                        </p:cTn>
                                        <p:tgtEl>
                                          <p:spTgt spid="380"/>
                                        </p:tgtEl>
                                        <p:attrNameLst>
                                          <p:attrName>style.visibility</p:attrName>
                                        </p:attrNameLst>
                                      </p:cBhvr>
                                      <p:to>
                                        <p:strVal val="visible"/>
                                      </p:to>
                                    </p:set>
                                    <p:animEffect transition="in" filter="fade">
                                      <p:cBhvr>
                                        <p:cTn id="24" dur="500"/>
                                        <p:tgtEl>
                                          <p:spTgt spid="380"/>
                                        </p:tgtEl>
                                      </p:cBhvr>
                                    </p:animEffect>
                                  </p:childTnLst>
                                </p:cTn>
                              </p:par>
                              <p:par>
                                <p:cTn id="25" presetID="10" presetClass="entr" presetSubtype="0" fill="hold" nodeType="withEffect">
                                  <p:stCondLst>
                                    <p:cond delay="0"/>
                                  </p:stCondLst>
                                  <p:childTnLst>
                                    <p:set>
                                      <p:cBhvr>
                                        <p:cTn id="26" dur="1" fill="hold">
                                          <p:stCondLst>
                                            <p:cond delay="0"/>
                                          </p:stCondLst>
                                        </p:cTn>
                                        <p:tgtEl>
                                          <p:spTgt spid="496"/>
                                        </p:tgtEl>
                                        <p:attrNameLst>
                                          <p:attrName>style.visibility</p:attrName>
                                        </p:attrNameLst>
                                      </p:cBhvr>
                                      <p:to>
                                        <p:strVal val="visible"/>
                                      </p:to>
                                    </p:set>
                                    <p:animEffect transition="in" filter="fade">
                                      <p:cBhvr>
                                        <p:cTn id="27" dur="500"/>
                                        <p:tgtEl>
                                          <p:spTgt spid="496"/>
                                        </p:tgtEl>
                                      </p:cBhvr>
                                    </p:animEffect>
                                  </p:childTnLst>
                                </p:cTn>
                              </p:par>
                              <p:par>
                                <p:cTn id="28" presetID="10" presetClass="entr" presetSubtype="0" fill="hold" nodeType="withEffect">
                                  <p:stCondLst>
                                    <p:cond delay="0"/>
                                  </p:stCondLst>
                                  <p:childTnLst>
                                    <p:set>
                                      <p:cBhvr>
                                        <p:cTn id="29" dur="1" fill="hold">
                                          <p:stCondLst>
                                            <p:cond delay="0"/>
                                          </p:stCondLst>
                                        </p:cTn>
                                        <p:tgtEl>
                                          <p:spTgt spid="205"/>
                                        </p:tgtEl>
                                        <p:attrNameLst>
                                          <p:attrName>style.visibility</p:attrName>
                                        </p:attrNameLst>
                                      </p:cBhvr>
                                      <p:to>
                                        <p:strVal val="visible"/>
                                      </p:to>
                                    </p:set>
                                    <p:animEffect transition="in" filter="fade">
                                      <p:cBhvr>
                                        <p:cTn id="30" dur="500"/>
                                        <p:tgtEl>
                                          <p:spTgt spid="205"/>
                                        </p:tgtEl>
                                      </p:cBhvr>
                                    </p:animEffect>
                                  </p:childTnLst>
                                </p:cTn>
                              </p:par>
                              <p:par>
                                <p:cTn id="31" presetID="10" presetClass="entr" presetSubtype="0" fill="hold" nodeType="withEffect">
                                  <p:stCondLst>
                                    <p:cond delay="0"/>
                                  </p:stCondLst>
                                  <p:childTnLst>
                                    <p:set>
                                      <p:cBhvr>
                                        <p:cTn id="32" dur="1" fill="hold">
                                          <p:stCondLst>
                                            <p:cond delay="0"/>
                                          </p:stCondLst>
                                        </p:cTn>
                                        <p:tgtEl>
                                          <p:spTgt spid="566"/>
                                        </p:tgtEl>
                                        <p:attrNameLst>
                                          <p:attrName>style.visibility</p:attrName>
                                        </p:attrNameLst>
                                      </p:cBhvr>
                                      <p:to>
                                        <p:strVal val="visible"/>
                                      </p:to>
                                    </p:set>
                                    <p:animEffect transition="in" filter="fade">
                                      <p:cBhvr>
                                        <p:cTn id="33" dur="500"/>
                                        <p:tgtEl>
                                          <p:spTgt spid="566"/>
                                        </p:tgtEl>
                                      </p:cBhvr>
                                    </p:animEffect>
                                  </p:childTnLst>
                                </p:cTn>
                              </p:par>
                              <p:par>
                                <p:cTn id="34" presetID="10" presetClass="entr" presetSubtype="0" fill="hold" nodeType="withEffect">
                                  <p:stCondLst>
                                    <p:cond delay="0"/>
                                  </p:stCondLst>
                                  <p:childTnLst>
                                    <p:set>
                                      <p:cBhvr>
                                        <p:cTn id="35" dur="1" fill="hold">
                                          <p:stCondLst>
                                            <p:cond delay="0"/>
                                          </p:stCondLst>
                                        </p:cTn>
                                        <p:tgtEl>
                                          <p:spTgt spid="555"/>
                                        </p:tgtEl>
                                        <p:attrNameLst>
                                          <p:attrName>style.visibility</p:attrName>
                                        </p:attrNameLst>
                                      </p:cBhvr>
                                      <p:to>
                                        <p:strVal val="visible"/>
                                      </p:to>
                                    </p:set>
                                    <p:animEffect transition="in" filter="fade">
                                      <p:cBhvr>
                                        <p:cTn id="36" dur="500"/>
                                        <p:tgtEl>
                                          <p:spTgt spid="55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9"/>
                                        </p:tgtEl>
                                      </p:cBhvr>
                                    </p:animEffect>
                                    <p:set>
                                      <p:cBhvr>
                                        <p:cTn id="44" dur="1" fill="hold">
                                          <p:stCondLst>
                                            <p:cond delay="499"/>
                                          </p:stCondLst>
                                        </p:cTn>
                                        <p:tgtEl>
                                          <p:spTgt spid="9"/>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82"/>
                                        </p:tgtEl>
                                      </p:cBhvr>
                                    </p:animEffect>
                                    <p:set>
                                      <p:cBhvr>
                                        <p:cTn id="47" dur="1" fill="hold">
                                          <p:stCondLst>
                                            <p:cond delay="499"/>
                                          </p:stCondLst>
                                        </p:cTn>
                                        <p:tgtEl>
                                          <p:spTgt spid="282"/>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371"/>
                                        </p:tgtEl>
                                      </p:cBhvr>
                                    </p:animEffect>
                                    <p:set>
                                      <p:cBhvr>
                                        <p:cTn id="50" dur="1" fill="hold">
                                          <p:stCondLst>
                                            <p:cond delay="499"/>
                                          </p:stCondLst>
                                        </p:cTn>
                                        <p:tgtEl>
                                          <p:spTgt spid="371"/>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80"/>
                                        </p:tgtEl>
                                      </p:cBhvr>
                                    </p:animEffect>
                                    <p:set>
                                      <p:cBhvr>
                                        <p:cTn id="53" dur="1" fill="hold">
                                          <p:stCondLst>
                                            <p:cond delay="499"/>
                                          </p:stCondLst>
                                        </p:cTn>
                                        <p:tgtEl>
                                          <p:spTgt spid="38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496"/>
                                        </p:tgtEl>
                                      </p:cBhvr>
                                    </p:animEffect>
                                    <p:set>
                                      <p:cBhvr>
                                        <p:cTn id="56" dur="1" fill="hold">
                                          <p:stCondLst>
                                            <p:cond delay="499"/>
                                          </p:stCondLst>
                                        </p:cTn>
                                        <p:tgtEl>
                                          <p:spTgt spid="49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05"/>
                                        </p:tgtEl>
                                      </p:cBhvr>
                                    </p:animEffect>
                                    <p:set>
                                      <p:cBhvr>
                                        <p:cTn id="59" dur="1" fill="hold">
                                          <p:stCondLst>
                                            <p:cond delay="499"/>
                                          </p:stCondLst>
                                        </p:cTn>
                                        <p:tgtEl>
                                          <p:spTgt spid="20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566"/>
                                        </p:tgtEl>
                                      </p:cBhvr>
                                    </p:animEffect>
                                    <p:set>
                                      <p:cBhvr>
                                        <p:cTn id="62" dur="1" fill="hold">
                                          <p:stCondLst>
                                            <p:cond delay="499"/>
                                          </p:stCondLst>
                                        </p:cTn>
                                        <p:tgtEl>
                                          <p:spTgt spid="566"/>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555"/>
                                        </p:tgtEl>
                                      </p:cBhvr>
                                    </p:animEffect>
                                    <p:set>
                                      <p:cBhvr>
                                        <p:cTn id="65" dur="1" fill="hold">
                                          <p:stCondLst>
                                            <p:cond delay="499"/>
                                          </p:stCondLst>
                                        </p:cTn>
                                        <p:tgtEl>
                                          <p:spTgt spid="55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82"/>
                                        </p:tgtEl>
                                      </p:cBhvr>
                                    </p:animEffect>
                                    <p:set>
                                      <p:cBhvr>
                                        <p:cTn id="68" dur="1" fill="hold">
                                          <p:stCondLst>
                                            <p:cond delay="499"/>
                                          </p:stCondLst>
                                        </p:cTn>
                                        <p:tgtEl>
                                          <p:spTgt spid="282"/>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2" grpId="0" animBg="1"/>
      <p:bldP spid="12" grpId="1"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include</a:t>
            </a:r>
            <a:endParaRPr lang="zh-TW" altLang="en-US" dirty="0"/>
          </a:p>
        </p:txBody>
      </p:sp>
      <p:sp>
        <p:nvSpPr>
          <p:cNvPr id="3" name="內容版面配置區 2"/>
          <p:cNvSpPr>
            <a:spLocks noGrp="1"/>
          </p:cNvSpPr>
          <p:nvPr>
            <p:ph idx="1"/>
          </p:nvPr>
        </p:nvSpPr>
        <p:spPr/>
        <p:txBody>
          <a:bodyPr/>
          <a:lstStyle/>
          <a:p>
            <a:pPr>
              <a:buNone/>
            </a:pPr>
            <a:r>
              <a:rPr lang="en-US" altLang="zh-TW" sz="1500" b="0" dirty="0" smtClean="0"/>
              <a:t>#include "</a:t>
            </a:r>
            <a:r>
              <a:rPr lang="en-US" altLang="zh-TW" sz="1500" b="0" dirty="0" err="1" smtClean="0"/>
              <a:t>stdafx.h</a:t>
            </a:r>
            <a:r>
              <a:rPr lang="en-US" altLang="zh-TW" sz="1500" b="0" dirty="0" smtClean="0"/>
              <a:t>"</a:t>
            </a:r>
          </a:p>
          <a:p>
            <a:pPr>
              <a:buNone/>
            </a:pPr>
            <a:r>
              <a:rPr lang="en-US" altLang="zh-TW" sz="1500" b="0" dirty="0" smtClean="0"/>
              <a:t>#include &lt;</a:t>
            </a:r>
            <a:r>
              <a:rPr lang="en-US" altLang="zh-TW" sz="1500" b="0" dirty="0" err="1" smtClean="0"/>
              <a:t>cmath</a:t>
            </a:r>
            <a:r>
              <a:rPr lang="en-US" altLang="zh-TW" sz="1500" b="0" dirty="0" smtClean="0"/>
              <a:t>&gt;</a:t>
            </a:r>
          </a:p>
          <a:p>
            <a:pPr>
              <a:buNone/>
            </a:pPr>
            <a:r>
              <a:rPr lang="en-US" altLang="zh-TW" sz="1500" b="0" dirty="0" smtClean="0"/>
              <a:t>#include &lt;</a:t>
            </a:r>
            <a:r>
              <a:rPr lang="en-US" altLang="zh-TW" sz="1500" b="0" dirty="0" err="1" smtClean="0"/>
              <a:t>iostream</a:t>
            </a:r>
            <a:r>
              <a:rPr lang="en-US" altLang="zh-TW" sz="1500" b="0" dirty="0" smtClean="0"/>
              <a:t>&gt; </a:t>
            </a:r>
          </a:p>
          <a:p>
            <a:pPr>
              <a:buNone/>
            </a:pPr>
            <a:endParaRPr lang="zh-TW" altLang="en-US" sz="1500" b="0" dirty="0" smtClean="0"/>
          </a:p>
          <a:p>
            <a:pPr>
              <a:buNone/>
            </a:pPr>
            <a:r>
              <a:rPr lang="en-US" altLang="zh-TW" sz="1500" b="0" dirty="0" smtClean="0"/>
              <a:t>#include &lt;</a:t>
            </a:r>
            <a:r>
              <a:rPr lang="en-US" altLang="zh-TW" sz="1500" b="0" dirty="0" err="1" smtClean="0"/>
              <a:t>ql</a:t>
            </a:r>
            <a:r>
              <a:rPr lang="en-US" altLang="zh-TW" sz="1500" b="0" dirty="0" smtClean="0"/>
              <a:t>/qldefines.hpp&gt;</a:t>
            </a:r>
          </a:p>
          <a:p>
            <a:pPr>
              <a:buNone/>
            </a:pPr>
            <a:r>
              <a:rPr lang="en-US" altLang="zh-TW" sz="1500" b="0" dirty="0" smtClean="0"/>
              <a:t>#include &lt;</a:t>
            </a:r>
            <a:r>
              <a:rPr lang="en-US" altLang="zh-TW" sz="1500" b="0" dirty="0" err="1" smtClean="0"/>
              <a:t>ql</a:t>
            </a:r>
            <a:r>
              <a:rPr lang="en-US" altLang="zh-TW" sz="1500" b="0" dirty="0" smtClean="0"/>
              <a:t>/version.hpp&gt;</a:t>
            </a:r>
          </a:p>
          <a:p>
            <a:pPr>
              <a:buNone/>
            </a:pPr>
            <a:r>
              <a:rPr lang="en-US" altLang="zh-TW" sz="1500" b="0" dirty="0" smtClean="0"/>
              <a:t>#</a:t>
            </a:r>
            <a:r>
              <a:rPr lang="en-US" altLang="zh-TW" sz="1500" b="0" dirty="0" err="1" smtClean="0"/>
              <a:t>ifdef</a:t>
            </a:r>
            <a:r>
              <a:rPr lang="en-US" altLang="zh-TW" sz="1500" b="0" dirty="0" smtClean="0"/>
              <a:t> BOOST_MSVC</a:t>
            </a:r>
          </a:p>
          <a:p>
            <a:pPr>
              <a:buNone/>
            </a:pPr>
            <a:r>
              <a:rPr lang="en-US" altLang="zh-TW" sz="1500" b="0" dirty="0" smtClean="0"/>
              <a:t>#  include &lt;</a:t>
            </a:r>
            <a:r>
              <a:rPr lang="en-US" altLang="zh-TW" sz="1500" b="0" dirty="0" err="1" smtClean="0"/>
              <a:t>ql</a:t>
            </a:r>
            <a:r>
              <a:rPr lang="en-US" altLang="zh-TW" sz="1500" b="0" dirty="0" smtClean="0"/>
              <a:t>/auto_link.hpp&gt;</a:t>
            </a:r>
          </a:p>
          <a:p>
            <a:pPr>
              <a:buNone/>
            </a:pPr>
            <a:r>
              <a:rPr lang="en-US" altLang="zh-TW" sz="1500" b="0" dirty="0" smtClean="0"/>
              <a:t>#</a:t>
            </a:r>
            <a:r>
              <a:rPr lang="en-US" altLang="zh-TW" sz="1500" b="0" dirty="0" err="1" smtClean="0"/>
              <a:t>endif</a:t>
            </a:r>
            <a:endParaRPr lang="en-US" altLang="zh-TW" sz="1500" b="0" dirty="0" smtClean="0"/>
          </a:p>
          <a:p>
            <a:pPr>
              <a:buNone/>
            </a:pPr>
            <a:r>
              <a:rPr lang="en-US" altLang="zh-TW" sz="1500" b="0" dirty="0" smtClean="0"/>
              <a:t>#include &lt;</a:t>
            </a:r>
            <a:r>
              <a:rPr lang="en-US" altLang="zh-TW" sz="1500" b="0" dirty="0" err="1" smtClean="0"/>
              <a:t>ql</a:t>
            </a:r>
            <a:r>
              <a:rPr lang="en-US" altLang="zh-TW" sz="1500" b="0" dirty="0" smtClean="0"/>
              <a:t>/time/all.hpp&gt;</a:t>
            </a:r>
          </a:p>
          <a:p>
            <a:pPr>
              <a:buNone/>
            </a:pPr>
            <a:endParaRPr lang="zh-TW" altLang="en-US" sz="1500" b="0" dirty="0" smtClean="0"/>
          </a:p>
          <a:p>
            <a:pPr>
              <a:buNone/>
            </a:pPr>
            <a:r>
              <a:rPr lang="en-US" altLang="zh-TW" sz="1500" b="0" dirty="0" smtClean="0"/>
              <a:t>using namespace std;</a:t>
            </a:r>
          </a:p>
          <a:p>
            <a:pPr>
              <a:buNone/>
            </a:pPr>
            <a:r>
              <a:rPr lang="en-US" altLang="zh-TW" sz="1500" b="0" dirty="0" smtClean="0"/>
              <a:t>using namespace </a:t>
            </a:r>
            <a:r>
              <a:rPr lang="en-US" altLang="zh-TW" sz="1500" b="0" dirty="0" err="1" smtClean="0"/>
              <a:t>QuantLib</a:t>
            </a:r>
            <a:r>
              <a:rPr lang="en-US" altLang="zh-TW" sz="1500" b="0" dirty="0" smtClean="0"/>
              <a:t>;</a:t>
            </a:r>
          </a:p>
          <a:p>
            <a:pPr>
              <a:buNone/>
            </a:pPr>
            <a:endParaRPr lang="zh-TW" altLang="en-US" sz="1500" b="0" dirty="0" smtClean="0"/>
          </a:p>
          <a:p>
            <a:pPr>
              <a:buNone/>
            </a:pPr>
            <a:r>
              <a:rPr lang="en-US" altLang="zh-TW" sz="1500" b="0" dirty="0" err="1" smtClean="0"/>
              <a:t>int</a:t>
            </a:r>
            <a:r>
              <a:rPr lang="en-US" altLang="zh-TW" sz="1500" b="0" dirty="0" smtClean="0"/>
              <a:t> const SIZE=1000;  </a:t>
            </a:r>
            <a:r>
              <a:rPr lang="en-US" altLang="zh-TW" sz="1500" b="0" dirty="0" smtClean="0">
                <a:solidFill>
                  <a:srgbClr val="00B050"/>
                </a:solidFill>
              </a:rPr>
              <a:t>//</a:t>
            </a:r>
            <a:r>
              <a:rPr lang="en-US" altLang="zh-TW" sz="1500" b="0" dirty="0" err="1" smtClean="0">
                <a:solidFill>
                  <a:srgbClr val="00B050"/>
                </a:solidFill>
              </a:rPr>
              <a:t>Arrary</a:t>
            </a:r>
            <a:r>
              <a:rPr lang="en-US" altLang="zh-TW" sz="1500" b="0" dirty="0" smtClean="0">
                <a:solidFill>
                  <a:srgbClr val="00B050"/>
                </a:solidFill>
              </a:rPr>
              <a:t> size</a:t>
            </a:r>
          </a:p>
          <a:p>
            <a:pPr>
              <a:buNone/>
            </a:pPr>
            <a:endParaRPr lang="zh-TW" altLang="en-US" sz="1500" b="0" dirty="0"/>
          </a:p>
        </p:txBody>
      </p:sp>
      <p:sp>
        <p:nvSpPr>
          <p:cNvPr id="4" name="右大括弧 3"/>
          <p:cNvSpPr/>
          <p:nvPr/>
        </p:nvSpPr>
        <p:spPr bwMode="auto">
          <a:xfrm>
            <a:off x="3500430" y="2285992"/>
            <a:ext cx="642942" cy="1500198"/>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5" name="文字方塊 4"/>
          <p:cNvSpPr txBox="1"/>
          <p:nvPr/>
        </p:nvSpPr>
        <p:spPr>
          <a:xfrm>
            <a:off x="4286248" y="2916792"/>
            <a:ext cx="2286016" cy="369332"/>
          </a:xfrm>
          <a:prstGeom prst="rect">
            <a:avLst/>
          </a:prstGeom>
          <a:noFill/>
        </p:spPr>
        <p:txBody>
          <a:bodyPr wrap="square" rtlCol="0">
            <a:spAutoFit/>
          </a:bodyPr>
          <a:lstStyle/>
          <a:p>
            <a:r>
              <a:rPr lang="en-US" altLang="zh-TW" dirty="0" smtClean="0">
                <a:solidFill>
                  <a:srgbClr val="FF0000"/>
                </a:solidFill>
              </a:rPr>
              <a:t>Include </a:t>
            </a:r>
            <a:r>
              <a:rPr lang="en-US" altLang="zh-TW" dirty="0" err="1" smtClean="0">
                <a:solidFill>
                  <a:srgbClr val="FF0000"/>
                </a:solidFill>
              </a:rPr>
              <a:t>QuantLib</a:t>
            </a:r>
            <a:endParaRPr lang="zh-TW" altLang="en-US" dirty="0">
              <a:solidFill>
                <a:srgbClr val="FF0000"/>
              </a:solidFill>
            </a:endParaRPr>
          </a:p>
        </p:txBody>
      </p:sp>
      <p:sp>
        <p:nvSpPr>
          <p:cNvPr id="11" name="投影片編號版面配置區 10"/>
          <p:cNvSpPr>
            <a:spLocks noGrp="1"/>
          </p:cNvSpPr>
          <p:nvPr>
            <p:ph type="sldNum" sz="quarter" idx="12"/>
          </p:nvPr>
        </p:nvSpPr>
        <p:spPr/>
        <p:txBody>
          <a:bodyPr/>
          <a:lstStyle/>
          <a:p>
            <a:fld id="{B3A4FD8F-FB72-4E2C-ABF6-8014C22FD0DD}" type="slidenum">
              <a:rPr lang="en-US" altLang="zh-TW" smtClean="0"/>
              <a:pPr/>
              <a:t>7</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a:t>
            </a:r>
            <a:r>
              <a:rPr lang="en-US" altLang="zh-TW" dirty="0" err="1" smtClean="0"/>
              <a:t>BttModel</a:t>
            </a:r>
            <a:endParaRPr lang="zh-TW" altLang="en-US" dirty="0"/>
          </a:p>
        </p:txBody>
      </p:sp>
      <p:sp>
        <p:nvSpPr>
          <p:cNvPr id="3" name="內容版面配置區 2"/>
          <p:cNvSpPr>
            <a:spLocks noGrp="1"/>
          </p:cNvSpPr>
          <p:nvPr>
            <p:ph idx="1"/>
          </p:nvPr>
        </p:nvSpPr>
        <p:spPr>
          <a:xfrm>
            <a:off x="142844" y="857232"/>
            <a:ext cx="8858312" cy="5500726"/>
          </a:xfrm>
        </p:spPr>
        <p:txBody>
          <a:bodyPr/>
          <a:lstStyle/>
          <a:p>
            <a:pPr>
              <a:buNone/>
            </a:pPr>
            <a:r>
              <a:rPr lang="en-US" altLang="zh-TW" sz="1200" b="0" dirty="0" smtClean="0"/>
              <a:t>class </a:t>
            </a:r>
            <a:r>
              <a:rPr lang="en-US" altLang="zh-TW" sz="1200" b="0" dirty="0" err="1" smtClean="0"/>
              <a:t>BttModel</a:t>
            </a:r>
            <a:r>
              <a:rPr lang="en-US" altLang="zh-TW" sz="1200" b="0" dirty="0" smtClean="0"/>
              <a:t>{</a:t>
            </a:r>
          </a:p>
          <a:p>
            <a:pPr indent="-252413">
              <a:buNone/>
            </a:pPr>
            <a:r>
              <a:rPr lang="en-US" altLang="zh-TW" sz="1200" b="0" dirty="0" smtClean="0"/>
              <a:t>public:</a:t>
            </a:r>
          </a:p>
          <a:p>
            <a:pPr marL="533400">
              <a:buNone/>
            </a:pPr>
            <a:r>
              <a:rPr lang="en-US" altLang="zh-TW" sz="1200" b="0" dirty="0" smtClean="0"/>
              <a:t>static const </a:t>
            </a:r>
            <a:r>
              <a:rPr lang="en-US" altLang="zh-TW" sz="1200" b="0" dirty="0" err="1" smtClean="0"/>
              <a:t>int</a:t>
            </a:r>
            <a:r>
              <a:rPr lang="en-US" altLang="zh-TW" sz="1200" b="0" dirty="0" smtClean="0"/>
              <a:t> ALL=0,PRICE=0,NON=0,FIN=1,NUM=1,NOW=1,HIT=2;</a:t>
            </a:r>
            <a:r>
              <a:rPr lang="en-US" altLang="zh-TW" sz="1200" b="0" dirty="0" smtClean="0">
                <a:solidFill>
                  <a:srgbClr val="00B050"/>
                </a:solidFill>
              </a:rPr>
              <a:t> //codes for replace number</a:t>
            </a:r>
          </a:p>
          <a:p>
            <a:pPr marL="533400">
              <a:buNone/>
            </a:pPr>
            <a:r>
              <a:rPr lang="en-US" altLang="zh-TW" sz="1200" b="0" dirty="0" smtClean="0"/>
              <a:t>static </a:t>
            </a:r>
            <a:r>
              <a:rPr lang="en-US" altLang="zh-TW" sz="1200" b="0" dirty="0" err="1" smtClean="0"/>
              <a:t>int</a:t>
            </a:r>
            <a:r>
              <a:rPr lang="en-US" altLang="zh-TW" sz="1200" b="0" dirty="0" smtClean="0"/>
              <a:t> </a:t>
            </a:r>
            <a:r>
              <a:rPr lang="en-US" altLang="zh-TW" sz="1200" b="0" dirty="0" err="1" smtClean="0"/>
              <a:t>bttNum,captial</a:t>
            </a:r>
            <a:r>
              <a:rPr lang="en-US" altLang="zh-TW" sz="1200" b="0" dirty="0" smtClean="0"/>
              <a:t>;	</a:t>
            </a:r>
            <a:r>
              <a:rPr lang="en-US" altLang="zh-TW" sz="1200" b="0" dirty="0" smtClean="0">
                <a:solidFill>
                  <a:srgbClr val="00B050"/>
                </a:solidFill>
              </a:rPr>
              <a:t>//the total number of BTT objects and the </a:t>
            </a:r>
            <a:r>
              <a:rPr lang="en-US" altLang="zh-TW" sz="1200" b="0" dirty="0" err="1" smtClean="0">
                <a:solidFill>
                  <a:srgbClr val="00B050"/>
                </a:solidFill>
              </a:rPr>
              <a:t>captical</a:t>
            </a:r>
            <a:endParaRPr lang="en-US" altLang="zh-TW" sz="1200" b="0" dirty="0" smtClean="0">
              <a:solidFill>
                <a:srgbClr val="00B050"/>
              </a:solidFill>
            </a:endParaRPr>
          </a:p>
          <a:p>
            <a:pPr marL="533400">
              <a:buNone/>
            </a:pPr>
            <a:r>
              <a:rPr lang="en-US" altLang="zh-TW" sz="1200" b="0" dirty="0" err="1" smtClean="0"/>
              <a:t>int</a:t>
            </a:r>
            <a:r>
              <a:rPr lang="en-US" altLang="zh-TW" sz="1200" b="0" dirty="0" smtClean="0"/>
              <a:t> </a:t>
            </a:r>
            <a:r>
              <a:rPr lang="en-US" altLang="zh-TW" sz="1200" b="0" dirty="0" err="1" smtClean="0"/>
              <a:t>finNum,m,no</a:t>
            </a:r>
            <a:r>
              <a:rPr lang="en-US" altLang="zh-TW" sz="1200" b="0" dirty="0" smtClean="0"/>
              <a:t>; </a:t>
            </a:r>
            <a:r>
              <a:rPr lang="en-US" altLang="zh-TW" sz="1200" b="0" dirty="0" smtClean="0">
                <a:solidFill>
                  <a:srgbClr val="00B050"/>
                </a:solidFill>
              </a:rPr>
              <a:t>//the number of nodes(prices) in the final term, term, and the order number of BTT objects</a:t>
            </a:r>
          </a:p>
          <a:p>
            <a:pPr marL="533400">
              <a:buNone/>
            </a:pPr>
            <a:r>
              <a:rPr lang="zh-TW" altLang="en-US" sz="1200" b="0" dirty="0" smtClean="0"/>
              <a:t>		</a:t>
            </a:r>
          </a:p>
          <a:p>
            <a:pPr marL="533400">
              <a:buNone/>
            </a:pPr>
            <a:r>
              <a:rPr lang="en-US" altLang="zh-TW" sz="1200" b="0" dirty="0" smtClean="0">
                <a:solidFill>
                  <a:srgbClr val="00B050"/>
                </a:solidFill>
              </a:rPr>
              <a:t>/* 1.when we build BTT Model: s[ALL][x]:all the created prices by BTT, s[FIN][x]:the prices in the final    term only</a:t>
            </a:r>
          </a:p>
          <a:p>
            <a:pPr marL="533400">
              <a:buNone/>
            </a:pPr>
            <a:r>
              <a:rPr lang="en-US" altLang="zh-TW" sz="1200" b="0" dirty="0" smtClean="0">
                <a:solidFill>
                  <a:srgbClr val="00B050"/>
                </a:solidFill>
              </a:rPr>
              <a:t>    2.when we execute backward induction: s[NON][x]:the value without </a:t>
            </a:r>
            <a:r>
              <a:rPr lang="en-US" altLang="zh-TW" sz="1200" b="0" dirty="0" err="1" smtClean="0">
                <a:solidFill>
                  <a:srgbClr val="00B050"/>
                </a:solidFill>
              </a:rPr>
              <a:t>hit,s</a:t>
            </a:r>
            <a:r>
              <a:rPr lang="en-US" altLang="zh-TW" sz="1200" b="0" dirty="0" smtClean="0">
                <a:solidFill>
                  <a:srgbClr val="00B050"/>
                </a:solidFill>
              </a:rPr>
              <a:t>[NOW][x]:the price </a:t>
            </a:r>
            <a:r>
              <a:rPr lang="en-US" altLang="zh-TW" sz="1200" b="0" dirty="0" err="1" smtClean="0">
                <a:solidFill>
                  <a:srgbClr val="00B050"/>
                </a:solidFill>
              </a:rPr>
              <a:t>now,s</a:t>
            </a:r>
            <a:r>
              <a:rPr lang="en-US" altLang="zh-TW" sz="1200" b="0" dirty="0" smtClean="0">
                <a:solidFill>
                  <a:srgbClr val="00B050"/>
                </a:solidFill>
              </a:rPr>
              <a:t>[HIT][x]:the value with hit */</a:t>
            </a:r>
          </a:p>
          <a:p>
            <a:pPr marL="533400">
              <a:buNone/>
            </a:pPr>
            <a:r>
              <a:rPr lang="en-US" altLang="zh-TW" sz="1200" b="0" dirty="0" smtClean="0"/>
              <a:t>float s[3][SIZE];	</a:t>
            </a:r>
          </a:p>
          <a:p>
            <a:pPr marL="177800" indent="12700">
              <a:buNone/>
            </a:pPr>
            <a:r>
              <a:rPr lang="en-US" altLang="zh-TW" sz="1200" b="0" dirty="0" smtClean="0"/>
              <a:t>float </a:t>
            </a:r>
            <a:r>
              <a:rPr lang="en-US" altLang="zh-TW" sz="1200" b="0" dirty="0" err="1" smtClean="0"/>
              <a:t>hPrice,lPrice,exePrice,sigma</a:t>
            </a:r>
            <a:r>
              <a:rPr lang="en-US" altLang="zh-TW" sz="1200" b="0" dirty="0" smtClean="0"/>
              <a:t>; </a:t>
            </a:r>
            <a:r>
              <a:rPr lang="en-US" altLang="zh-TW" sz="1200" b="0" dirty="0" smtClean="0">
                <a:solidFill>
                  <a:srgbClr val="00B050"/>
                </a:solidFill>
              </a:rPr>
              <a:t>//bound price(high </a:t>
            </a:r>
            <a:r>
              <a:rPr lang="en-US" altLang="zh-TW" sz="1200" b="0" dirty="0" err="1" smtClean="0">
                <a:solidFill>
                  <a:srgbClr val="00B050"/>
                </a:solidFill>
              </a:rPr>
              <a:t>price,low</a:t>
            </a:r>
            <a:r>
              <a:rPr lang="en-US" altLang="zh-TW" sz="1200" b="0" dirty="0" smtClean="0">
                <a:solidFill>
                  <a:srgbClr val="00B050"/>
                </a:solidFill>
              </a:rPr>
              <a:t> price), exercise price, and volatility of stock price</a:t>
            </a:r>
          </a:p>
          <a:p>
            <a:pPr marL="177800" indent="12700">
              <a:buNone/>
            </a:pPr>
            <a:r>
              <a:rPr lang="en-US" altLang="zh-TW" sz="1200" b="0" dirty="0" smtClean="0"/>
              <a:t>float </a:t>
            </a:r>
            <a:r>
              <a:rPr lang="en-US" altLang="zh-TW" sz="1200" b="0" dirty="0" err="1" smtClean="0"/>
              <a:t>deltaTP,deltaT</a:t>
            </a:r>
            <a:r>
              <a:rPr lang="en-US" altLang="zh-TW" sz="1200" b="0" dirty="0" smtClean="0"/>
              <a:t>;	</a:t>
            </a:r>
            <a:r>
              <a:rPr lang="en-US" altLang="zh-TW" sz="1200" b="0" dirty="0" smtClean="0">
                <a:solidFill>
                  <a:srgbClr val="00B050"/>
                </a:solidFill>
              </a:rPr>
              <a:t>//the interval in the first term, and the interval in every term after first one in BTT model</a:t>
            </a:r>
          </a:p>
          <a:p>
            <a:pPr marL="533400">
              <a:buNone/>
            </a:pPr>
            <a:r>
              <a:rPr lang="zh-TW" altLang="en-US" sz="1200" b="0" dirty="0" smtClean="0"/>
              <a:t>		</a:t>
            </a:r>
          </a:p>
          <a:p>
            <a:pPr marL="533400">
              <a:buNone/>
            </a:pPr>
            <a:r>
              <a:rPr lang="en-US" altLang="zh-TW" sz="1200" b="0" dirty="0" smtClean="0">
                <a:solidFill>
                  <a:srgbClr val="00B050"/>
                </a:solidFill>
              </a:rPr>
              <a:t>/*</a:t>
            </a:r>
            <a:r>
              <a:rPr lang="en-US" altLang="zh-TW" sz="1200" b="0" dirty="0" err="1" smtClean="0">
                <a:solidFill>
                  <a:srgbClr val="00B050"/>
                </a:solidFill>
              </a:rPr>
              <a:t>iniInf</a:t>
            </a:r>
            <a:r>
              <a:rPr lang="en-US" altLang="zh-TW" sz="1200" b="0" dirty="0" smtClean="0">
                <a:solidFill>
                  <a:srgbClr val="00B050"/>
                </a:solidFill>
              </a:rPr>
              <a:t>[PRICE]:the first price under the </a:t>
            </a:r>
            <a:r>
              <a:rPr lang="en-US" altLang="zh-TW" sz="1200" b="0" dirty="0" err="1" smtClean="0">
                <a:solidFill>
                  <a:srgbClr val="00B050"/>
                </a:solidFill>
              </a:rPr>
              <a:t>hight</a:t>
            </a:r>
            <a:r>
              <a:rPr lang="en-US" altLang="zh-TW" sz="1200" b="0" dirty="0" smtClean="0">
                <a:solidFill>
                  <a:srgbClr val="00B050"/>
                </a:solidFill>
              </a:rPr>
              <a:t> price in first term</a:t>
            </a:r>
          </a:p>
          <a:p>
            <a:pPr marL="533400">
              <a:buNone/>
            </a:pPr>
            <a:r>
              <a:rPr lang="en-US" altLang="zh-TW" sz="1200" b="0" dirty="0" smtClean="0">
                <a:solidFill>
                  <a:srgbClr val="00B050"/>
                </a:solidFill>
              </a:rPr>
              <a:t>   </a:t>
            </a:r>
            <a:r>
              <a:rPr lang="en-US" altLang="zh-TW" sz="1200" b="0" dirty="0" err="1" smtClean="0">
                <a:solidFill>
                  <a:srgbClr val="00B050"/>
                </a:solidFill>
              </a:rPr>
              <a:t>iniInf</a:t>
            </a:r>
            <a:r>
              <a:rPr lang="en-US" altLang="zh-TW" sz="1200" b="0" dirty="0" smtClean="0">
                <a:solidFill>
                  <a:srgbClr val="00B050"/>
                </a:solidFill>
              </a:rPr>
              <a:t>[NUM]:the total numbers of prices under </a:t>
            </a:r>
            <a:r>
              <a:rPr lang="en-US" altLang="zh-TW" sz="1200" b="0" dirty="0" err="1" smtClean="0">
                <a:solidFill>
                  <a:srgbClr val="00B050"/>
                </a:solidFill>
              </a:rPr>
              <a:t>hprice</a:t>
            </a:r>
            <a:r>
              <a:rPr lang="en-US" altLang="zh-TW" sz="1200" b="0" dirty="0" smtClean="0">
                <a:solidFill>
                  <a:srgbClr val="00B050"/>
                </a:solidFill>
              </a:rPr>
              <a:t> without bound in first term</a:t>
            </a:r>
          </a:p>
          <a:p>
            <a:pPr marL="533400">
              <a:buNone/>
            </a:pPr>
            <a:r>
              <a:rPr lang="en-US" altLang="zh-TW" sz="1200" b="0" dirty="0" smtClean="0">
                <a:solidFill>
                  <a:srgbClr val="00B050"/>
                </a:solidFill>
              </a:rPr>
              <a:t>   </a:t>
            </a:r>
            <a:r>
              <a:rPr lang="en-US" altLang="zh-TW" sz="1200" b="0" dirty="0" err="1" smtClean="0">
                <a:solidFill>
                  <a:srgbClr val="00B050"/>
                </a:solidFill>
              </a:rPr>
              <a:t>finInf</a:t>
            </a:r>
            <a:r>
              <a:rPr lang="en-US" altLang="zh-TW" sz="1200" b="0" dirty="0" smtClean="0">
                <a:solidFill>
                  <a:srgbClr val="00B050"/>
                </a:solidFill>
              </a:rPr>
              <a:t>[PRICE]:the first price under the </a:t>
            </a:r>
            <a:r>
              <a:rPr lang="en-US" altLang="zh-TW" sz="1200" b="0" dirty="0" err="1" smtClean="0">
                <a:solidFill>
                  <a:srgbClr val="00B050"/>
                </a:solidFill>
              </a:rPr>
              <a:t>hight</a:t>
            </a:r>
            <a:r>
              <a:rPr lang="en-US" altLang="zh-TW" sz="1200" b="0" dirty="0" smtClean="0">
                <a:solidFill>
                  <a:srgbClr val="00B050"/>
                </a:solidFill>
              </a:rPr>
              <a:t> price in final term</a:t>
            </a:r>
          </a:p>
          <a:p>
            <a:pPr marL="533400">
              <a:buNone/>
            </a:pPr>
            <a:r>
              <a:rPr lang="en-US" altLang="zh-TW" sz="1200" b="0" dirty="0" smtClean="0">
                <a:solidFill>
                  <a:srgbClr val="00B050"/>
                </a:solidFill>
              </a:rPr>
              <a:t>   </a:t>
            </a:r>
            <a:r>
              <a:rPr lang="en-US" altLang="zh-TW" sz="1200" b="0" dirty="0" err="1" smtClean="0">
                <a:solidFill>
                  <a:srgbClr val="00B050"/>
                </a:solidFill>
              </a:rPr>
              <a:t>finInf</a:t>
            </a:r>
            <a:r>
              <a:rPr lang="en-US" altLang="zh-TW" sz="1200" b="0" dirty="0" smtClean="0">
                <a:solidFill>
                  <a:srgbClr val="00B050"/>
                </a:solidFill>
              </a:rPr>
              <a:t>[NUM]:the total numbers of prices under </a:t>
            </a:r>
            <a:r>
              <a:rPr lang="en-US" altLang="zh-TW" sz="1200" b="0" dirty="0" err="1" smtClean="0">
                <a:solidFill>
                  <a:srgbClr val="00B050"/>
                </a:solidFill>
              </a:rPr>
              <a:t>hprice</a:t>
            </a:r>
            <a:r>
              <a:rPr lang="en-US" altLang="zh-TW" sz="1200" b="0" dirty="0" smtClean="0">
                <a:solidFill>
                  <a:srgbClr val="00B050"/>
                </a:solidFill>
              </a:rPr>
              <a:t> without bound in final term</a:t>
            </a:r>
          </a:p>
          <a:p>
            <a:pPr marL="533400">
              <a:buNone/>
            </a:pPr>
            <a:r>
              <a:rPr lang="en-US" altLang="zh-TW" sz="1200" b="0" dirty="0" smtClean="0">
                <a:solidFill>
                  <a:srgbClr val="00B050"/>
                </a:solidFill>
              </a:rPr>
              <a:t>   they can helps for connect next BTT object*/</a:t>
            </a:r>
          </a:p>
          <a:p>
            <a:pPr marL="533400">
              <a:buNone/>
            </a:pPr>
            <a:r>
              <a:rPr lang="en-US" altLang="zh-TW" sz="1200" b="0" dirty="0" smtClean="0"/>
              <a:t>float </a:t>
            </a:r>
            <a:r>
              <a:rPr lang="en-US" altLang="zh-TW" sz="1200" b="0" dirty="0" err="1" smtClean="0"/>
              <a:t>iniInf</a:t>
            </a:r>
            <a:r>
              <a:rPr lang="en-US" altLang="zh-TW" sz="1200" b="0" dirty="0" smtClean="0"/>
              <a:t>[2],</a:t>
            </a:r>
            <a:r>
              <a:rPr lang="en-US" altLang="zh-TW" sz="1200" b="0" dirty="0" err="1" smtClean="0"/>
              <a:t>finInf</a:t>
            </a:r>
            <a:r>
              <a:rPr lang="en-US" altLang="zh-TW" sz="1200" b="0" dirty="0" smtClean="0"/>
              <a:t>[2];	</a:t>
            </a:r>
          </a:p>
          <a:p>
            <a:pPr marL="533400">
              <a:buNone/>
            </a:pPr>
            <a:r>
              <a:rPr lang="zh-TW" altLang="en-US" sz="1200" b="0" dirty="0" smtClean="0"/>
              <a:t>		</a:t>
            </a:r>
          </a:p>
          <a:p>
            <a:pPr marL="533400">
              <a:buNone/>
            </a:pPr>
            <a:r>
              <a:rPr lang="en-US" altLang="zh-TW" sz="1200" b="0" dirty="0" smtClean="0"/>
              <a:t>float </a:t>
            </a:r>
            <a:r>
              <a:rPr lang="en-US" altLang="zh-TW" sz="1200" b="0" dirty="0" err="1" smtClean="0"/>
              <a:t>pu,pm,pd</a:t>
            </a:r>
            <a:r>
              <a:rPr lang="en-US" altLang="zh-TW" sz="1200" b="0" dirty="0" smtClean="0"/>
              <a:t>;	</a:t>
            </a:r>
            <a:r>
              <a:rPr lang="en-US" altLang="zh-TW" sz="1200" b="0" dirty="0" smtClean="0">
                <a:solidFill>
                  <a:srgbClr val="00B050"/>
                </a:solidFill>
              </a:rPr>
              <a:t>//the branching probabilities in first term</a:t>
            </a:r>
          </a:p>
          <a:p>
            <a:pPr marL="533400">
              <a:buNone/>
            </a:pPr>
            <a:r>
              <a:rPr lang="en-US" altLang="zh-TW" sz="1200" b="0" dirty="0" smtClean="0"/>
              <a:t>float </a:t>
            </a:r>
            <a:r>
              <a:rPr lang="en-US" altLang="zh-TW" sz="1200" b="0" dirty="0" err="1" smtClean="0"/>
              <a:t>crrPu,crrPd</a:t>
            </a:r>
            <a:r>
              <a:rPr lang="en-US" altLang="zh-TW" sz="1200" b="0" dirty="0" smtClean="0"/>
              <a:t>; </a:t>
            </a:r>
            <a:r>
              <a:rPr lang="en-US" altLang="zh-TW" sz="1200" b="0" dirty="0" smtClean="0">
                <a:solidFill>
                  <a:srgbClr val="00B050"/>
                </a:solidFill>
              </a:rPr>
              <a:t>//the branching probabilities after first term (The part of CRR Tree)</a:t>
            </a:r>
            <a:endParaRPr lang="zh-TW" altLang="en-US" sz="1200" b="0" dirty="0" smtClean="0">
              <a:solidFill>
                <a:srgbClr val="00B050"/>
              </a:solidFill>
            </a:endParaRPr>
          </a:p>
          <a:p>
            <a:pPr>
              <a:buNone/>
            </a:pPr>
            <a:r>
              <a:rPr lang="en-US" altLang="zh-TW" sz="1200" b="0" dirty="0" smtClean="0"/>
              <a:t>		</a:t>
            </a:r>
            <a:endParaRPr lang="zh-TW" altLang="en-US" sz="1200" b="0" dirty="0"/>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8</a:t>
            </a:fld>
            <a:endParaRPr lang="en-US" altLang="zh-TW"/>
          </a:p>
        </p:txBody>
      </p:sp>
      <p:sp>
        <p:nvSpPr>
          <p:cNvPr id="10" name="矩形 9"/>
          <p:cNvSpPr/>
          <p:nvPr/>
        </p:nvSpPr>
        <p:spPr bwMode="auto">
          <a:xfrm>
            <a:off x="1428728" y="5286388"/>
            <a:ext cx="714380"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1" name="矩形 10"/>
          <p:cNvSpPr/>
          <p:nvPr/>
        </p:nvSpPr>
        <p:spPr bwMode="auto">
          <a:xfrm>
            <a:off x="785786" y="5286388"/>
            <a:ext cx="642942" cy="285752"/>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pic>
        <p:nvPicPr>
          <p:cNvPr id="5" name="Picture 2"/>
          <p:cNvPicPr>
            <a:picLocks noChangeAspect="1" noChangeArrowheads="1"/>
          </p:cNvPicPr>
          <p:nvPr/>
        </p:nvPicPr>
        <p:blipFill>
          <a:blip r:embed="rId2" cstate="print"/>
          <a:srcRect/>
          <a:stretch>
            <a:fillRect/>
          </a:stretch>
        </p:blipFill>
        <p:spPr bwMode="auto">
          <a:xfrm>
            <a:off x="3071802" y="758982"/>
            <a:ext cx="4230806" cy="5384662"/>
          </a:xfrm>
          <a:prstGeom prst="rect">
            <a:avLst/>
          </a:prstGeom>
          <a:noFill/>
          <a:ln w="9525">
            <a:solidFill>
              <a:schemeClr val="tx1">
                <a:lumMod val="60000"/>
                <a:lumOff val="40000"/>
              </a:schemeClr>
            </a:solidFill>
            <a:miter lim="800000"/>
            <a:headEnd/>
            <a:tailEnd/>
          </a:ln>
        </p:spPr>
      </p:pic>
      <p:sp>
        <p:nvSpPr>
          <p:cNvPr id="6" name="橢圓 5"/>
          <p:cNvSpPr/>
          <p:nvPr/>
        </p:nvSpPr>
        <p:spPr bwMode="auto">
          <a:xfrm>
            <a:off x="3443506" y="742252"/>
            <a:ext cx="285752" cy="21431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7" name="橢圓 6"/>
          <p:cNvSpPr/>
          <p:nvPr/>
        </p:nvSpPr>
        <p:spPr bwMode="auto">
          <a:xfrm>
            <a:off x="4172400" y="756766"/>
            <a:ext cx="285752" cy="214314"/>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9" name="橢圓 8"/>
          <p:cNvSpPr/>
          <p:nvPr/>
        </p:nvSpPr>
        <p:spPr bwMode="auto">
          <a:xfrm>
            <a:off x="6586778" y="2214554"/>
            <a:ext cx="357190" cy="35719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
        <p:nvSpPr>
          <p:cNvPr id="12" name="右大括弧 11"/>
          <p:cNvSpPr/>
          <p:nvPr/>
        </p:nvSpPr>
        <p:spPr bwMode="auto">
          <a:xfrm>
            <a:off x="7000892" y="2357430"/>
            <a:ext cx="342676" cy="1357322"/>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TW" altLang="en-US" sz="18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ntr"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
                                        </p:tgtEl>
                                      </p:cBhvr>
                                    </p:animEffect>
                                    <p:set>
                                      <p:cBhvr>
                                        <p:cTn id="49" dur="1" fill="hold">
                                          <p:stCondLst>
                                            <p:cond delay="499"/>
                                          </p:stCondLst>
                                        </p:cTn>
                                        <p:tgtEl>
                                          <p:spTgt spid="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2" animBg="1"/>
      <p:bldP spid="11" grpId="0" animBg="1"/>
      <p:bldP spid="11" grpId="1" animBg="1"/>
      <p:bldP spid="6" grpId="0" animBg="1"/>
      <p:bldP spid="6" grpId="1" animBg="1"/>
      <p:bldP spid="7" grpId="0" animBg="1"/>
      <p:bldP spid="7" grpId="1" animBg="1"/>
      <p:bldP spid="9" grpId="0" animBg="1"/>
      <p:bldP spid="9" grpId="1" animBg="1"/>
      <p:bldP spid="12" grpId="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Pricing Program - </a:t>
            </a:r>
            <a:r>
              <a:rPr lang="en-US" altLang="zh-TW" dirty="0" err="1" smtClean="0"/>
              <a:t>BttModel</a:t>
            </a:r>
            <a:endParaRPr lang="zh-TW" altLang="en-US" dirty="0"/>
          </a:p>
        </p:txBody>
      </p:sp>
      <p:sp>
        <p:nvSpPr>
          <p:cNvPr id="3" name="內容版面配置區 2"/>
          <p:cNvSpPr>
            <a:spLocks noGrp="1"/>
          </p:cNvSpPr>
          <p:nvPr>
            <p:ph idx="1"/>
          </p:nvPr>
        </p:nvSpPr>
        <p:spPr>
          <a:xfrm>
            <a:off x="214282" y="1076325"/>
            <a:ext cx="8643998" cy="5248275"/>
          </a:xfrm>
        </p:spPr>
        <p:txBody>
          <a:bodyPr/>
          <a:lstStyle/>
          <a:p>
            <a:pPr marL="623888" indent="-179388">
              <a:buNone/>
            </a:pPr>
            <a:r>
              <a:rPr lang="en-US" altLang="zh-TW" sz="1400" b="0" dirty="0" smtClean="0">
                <a:solidFill>
                  <a:srgbClr val="00B050"/>
                </a:solidFill>
              </a:rPr>
              <a:t>/*set and </a:t>
            </a:r>
            <a:r>
              <a:rPr lang="en-US" altLang="zh-TW" sz="1400" b="0" dirty="0" err="1" smtClean="0">
                <a:solidFill>
                  <a:srgbClr val="00B050"/>
                </a:solidFill>
              </a:rPr>
              <a:t>computee</a:t>
            </a:r>
            <a:r>
              <a:rPr lang="en-US" altLang="zh-TW" sz="1400" b="0" dirty="0" smtClean="0">
                <a:solidFill>
                  <a:srgbClr val="00B050"/>
                </a:solidFill>
              </a:rPr>
              <a:t> BTT parameters</a:t>
            </a:r>
          </a:p>
          <a:p>
            <a:pPr marL="623888" indent="-179388">
              <a:buNone/>
            </a:pPr>
            <a:r>
              <a:rPr lang="en-US" altLang="zh-TW" sz="1400" b="0" dirty="0" smtClean="0">
                <a:solidFill>
                  <a:srgbClr val="00B050"/>
                </a:solidFill>
              </a:rPr>
              <a:t>   </a:t>
            </a:r>
            <a:r>
              <a:rPr lang="en-US" altLang="zh-TW" sz="1400" b="0" dirty="0" err="1" smtClean="0">
                <a:solidFill>
                  <a:srgbClr val="00B050"/>
                </a:solidFill>
              </a:rPr>
              <a:t>hp:high</a:t>
            </a:r>
            <a:r>
              <a:rPr lang="en-US" altLang="zh-TW" sz="1400" b="0" dirty="0" smtClean="0">
                <a:solidFill>
                  <a:srgbClr val="00B050"/>
                </a:solidFill>
              </a:rPr>
              <a:t> price, </a:t>
            </a:r>
            <a:r>
              <a:rPr lang="en-US" altLang="zh-TW" sz="1400" b="0" dirty="0" err="1" smtClean="0">
                <a:solidFill>
                  <a:srgbClr val="00B050"/>
                </a:solidFill>
              </a:rPr>
              <a:t>bp:low</a:t>
            </a:r>
            <a:r>
              <a:rPr lang="en-US" altLang="zh-TW" sz="1400" b="0" dirty="0" smtClean="0">
                <a:solidFill>
                  <a:srgbClr val="00B050"/>
                </a:solidFill>
              </a:rPr>
              <a:t> price, </a:t>
            </a:r>
            <a:r>
              <a:rPr lang="en-US" altLang="zh-TW" sz="1400" b="0" dirty="0" err="1" smtClean="0">
                <a:solidFill>
                  <a:srgbClr val="00B050"/>
                </a:solidFill>
              </a:rPr>
              <a:t>ep:exercise</a:t>
            </a:r>
            <a:r>
              <a:rPr lang="en-US" altLang="zh-TW" sz="1400" b="0" dirty="0" smtClean="0">
                <a:solidFill>
                  <a:srgbClr val="00B050"/>
                </a:solidFill>
              </a:rPr>
              <a:t> price, *</a:t>
            </a:r>
            <a:r>
              <a:rPr lang="en-US" altLang="zh-TW" sz="1400" b="0" dirty="0" err="1" smtClean="0">
                <a:solidFill>
                  <a:srgbClr val="00B050"/>
                </a:solidFill>
              </a:rPr>
              <a:t>iniNode:the</a:t>
            </a:r>
            <a:r>
              <a:rPr lang="en-US" altLang="zh-TW" sz="1400" b="0" dirty="0" smtClean="0">
                <a:solidFill>
                  <a:srgbClr val="00B050"/>
                </a:solidFill>
              </a:rPr>
              <a:t> </a:t>
            </a:r>
            <a:r>
              <a:rPr lang="en-US" altLang="zh-TW" sz="1400" b="0" dirty="0" err="1" smtClean="0">
                <a:solidFill>
                  <a:srgbClr val="00B050"/>
                </a:solidFill>
              </a:rPr>
              <a:t>finInterInf</a:t>
            </a:r>
            <a:r>
              <a:rPr lang="en-US" altLang="zh-TW" sz="1400" b="0" dirty="0" smtClean="0">
                <a:solidFill>
                  <a:srgbClr val="00B050"/>
                </a:solidFill>
              </a:rPr>
              <a:t>[] of the preceding BTT, t:years of period, </a:t>
            </a:r>
            <a:r>
              <a:rPr lang="en-US" altLang="zh-TW" sz="1400" b="0" dirty="0" err="1" smtClean="0">
                <a:solidFill>
                  <a:srgbClr val="00B050"/>
                </a:solidFill>
              </a:rPr>
              <a:t>tempM:the</a:t>
            </a:r>
            <a:r>
              <a:rPr lang="en-US" altLang="zh-TW" sz="1400" b="0" dirty="0" smtClean="0">
                <a:solidFill>
                  <a:srgbClr val="00B050"/>
                </a:solidFill>
              </a:rPr>
              <a:t> temporary term, </a:t>
            </a:r>
            <a:r>
              <a:rPr lang="en-US" altLang="zh-TW" sz="1400" b="0" dirty="0" err="1" smtClean="0">
                <a:solidFill>
                  <a:srgbClr val="00B050"/>
                </a:solidFill>
              </a:rPr>
              <a:t>sig:volatility</a:t>
            </a:r>
            <a:r>
              <a:rPr lang="en-US" altLang="zh-TW" sz="1400" b="0" dirty="0" smtClean="0">
                <a:solidFill>
                  <a:srgbClr val="00B050"/>
                </a:solidFill>
              </a:rPr>
              <a:t> of stock price, r:year rate*/</a:t>
            </a:r>
          </a:p>
          <a:p>
            <a:pPr marL="623888" indent="-179388">
              <a:buNone/>
            </a:pPr>
            <a:r>
              <a:rPr lang="en-US" altLang="zh-TW" sz="1400" b="0" dirty="0" smtClean="0"/>
              <a:t>void set(float </a:t>
            </a:r>
            <a:r>
              <a:rPr lang="en-US" altLang="zh-TW" sz="1400" b="0" dirty="0" err="1" smtClean="0"/>
              <a:t>hp,float</a:t>
            </a:r>
            <a:r>
              <a:rPr lang="en-US" altLang="zh-TW" sz="1400" b="0" dirty="0" smtClean="0"/>
              <a:t> </a:t>
            </a:r>
            <a:r>
              <a:rPr lang="en-US" altLang="zh-TW" sz="1400" b="0" dirty="0" err="1" smtClean="0"/>
              <a:t>bp,float</a:t>
            </a:r>
            <a:r>
              <a:rPr lang="en-US" altLang="zh-TW" sz="1400" b="0" dirty="0" smtClean="0"/>
              <a:t> </a:t>
            </a:r>
            <a:r>
              <a:rPr lang="en-US" altLang="zh-TW" sz="1400" b="0" dirty="0" err="1" smtClean="0"/>
              <a:t>ep,float</a:t>
            </a:r>
            <a:r>
              <a:rPr lang="en-US" altLang="zh-TW" sz="1400" b="0" dirty="0" smtClean="0"/>
              <a:t> *</a:t>
            </a:r>
            <a:r>
              <a:rPr lang="en-US" altLang="zh-TW" sz="1400" b="0" dirty="0" err="1" smtClean="0"/>
              <a:t>iniNode,float</a:t>
            </a:r>
            <a:r>
              <a:rPr lang="en-US" altLang="zh-TW" sz="1400" b="0" dirty="0" smtClean="0"/>
              <a:t> </a:t>
            </a:r>
            <a:r>
              <a:rPr lang="en-US" altLang="zh-TW" sz="1400" b="0" dirty="0" err="1" smtClean="0"/>
              <a:t>t,float</a:t>
            </a:r>
            <a:r>
              <a:rPr lang="en-US" altLang="zh-TW" sz="1400" b="0" dirty="0" smtClean="0"/>
              <a:t> </a:t>
            </a:r>
            <a:r>
              <a:rPr lang="en-US" altLang="zh-TW" sz="1400" b="0" dirty="0" err="1" smtClean="0"/>
              <a:t>tempM,float</a:t>
            </a:r>
            <a:r>
              <a:rPr lang="en-US" altLang="zh-TW" sz="1400" b="0" dirty="0" smtClean="0"/>
              <a:t> </a:t>
            </a:r>
            <a:r>
              <a:rPr lang="en-US" altLang="zh-TW" sz="1400" b="0" dirty="0" err="1" smtClean="0"/>
              <a:t>sig,float</a:t>
            </a:r>
            <a:r>
              <a:rPr lang="en-US" altLang="zh-TW" sz="1400" b="0" dirty="0" smtClean="0"/>
              <a:t> r){}</a:t>
            </a:r>
          </a:p>
          <a:p>
            <a:pPr marL="623888" indent="-179388">
              <a:buNone/>
            </a:pPr>
            <a:endParaRPr lang="en-US" altLang="zh-TW" sz="1400" b="0" dirty="0" smtClean="0"/>
          </a:p>
          <a:p>
            <a:pPr marL="623888" indent="-179388">
              <a:buNone/>
            </a:pPr>
            <a:r>
              <a:rPr lang="en-US" altLang="zh-TW" sz="1400" b="0" dirty="0" smtClean="0">
                <a:solidFill>
                  <a:srgbClr val="00B050"/>
                </a:solidFill>
              </a:rPr>
              <a:t>/* backward </a:t>
            </a:r>
            <a:r>
              <a:rPr lang="en-US" altLang="zh-TW" sz="1400" b="0" dirty="0" err="1" smtClean="0">
                <a:solidFill>
                  <a:srgbClr val="00B050"/>
                </a:solidFill>
              </a:rPr>
              <a:t>inducation</a:t>
            </a:r>
            <a:r>
              <a:rPr lang="en-US" altLang="zh-TW" sz="1400" b="0" dirty="0" smtClean="0">
                <a:solidFill>
                  <a:srgbClr val="00B050"/>
                </a:solidFill>
              </a:rPr>
              <a:t> </a:t>
            </a:r>
          </a:p>
          <a:p>
            <a:pPr marL="623888" indent="-179388">
              <a:buNone/>
            </a:pPr>
            <a:r>
              <a:rPr lang="en-US" altLang="zh-TW" sz="1400" b="0" dirty="0" smtClean="0">
                <a:solidFill>
                  <a:srgbClr val="00B050"/>
                </a:solidFill>
              </a:rPr>
              <a:t>    value[x][NON]:values without hit low bound among bounds in final term</a:t>
            </a:r>
          </a:p>
          <a:p>
            <a:pPr marL="623888" indent="-179388">
              <a:buNone/>
            </a:pPr>
            <a:r>
              <a:rPr lang="en-US" altLang="zh-TW" sz="1400" b="0" dirty="0" smtClean="0">
                <a:solidFill>
                  <a:srgbClr val="00B050"/>
                </a:solidFill>
              </a:rPr>
              <a:t>    value[x][HIT]:values had been </a:t>
            </a:r>
            <a:r>
              <a:rPr lang="en-US" altLang="zh-TW" sz="1400" b="0" dirty="0" err="1" smtClean="0">
                <a:solidFill>
                  <a:srgbClr val="00B050"/>
                </a:solidFill>
              </a:rPr>
              <a:t>hited</a:t>
            </a:r>
            <a:r>
              <a:rPr lang="en-US" altLang="zh-TW" sz="1400" b="0" dirty="0" smtClean="0">
                <a:solidFill>
                  <a:srgbClr val="00B050"/>
                </a:solidFill>
              </a:rPr>
              <a:t> low bound among bounds  in final term*/</a:t>
            </a:r>
          </a:p>
          <a:p>
            <a:pPr marL="623888" indent="-179388">
              <a:buNone/>
            </a:pPr>
            <a:r>
              <a:rPr lang="en-US" altLang="zh-TW" sz="1400" b="0" dirty="0" smtClean="0"/>
              <a:t>void calculate(float value[][2]){}</a:t>
            </a:r>
          </a:p>
          <a:p>
            <a:pPr marL="449263" indent="-179388">
              <a:buNone/>
            </a:pPr>
            <a:endParaRPr lang="en-US" altLang="zh-TW" sz="1400" b="0" dirty="0" smtClean="0"/>
          </a:p>
          <a:p>
            <a:pPr marL="449263" indent="-179388">
              <a:buNone/>
            </a:pPr>
            <a:r>
              <a:rPr lang="en-US" altLang="zh-TW" sz="1400" b="0" dirty="0" smtClean="0"/>
              <a:t>};</a:t>
            </a:r>
          </a:p>
          <a:p>
            <a:pPr marL="449263" indent="-179388">
              <a:buNone/>
            </a:pPr>
            <a:endParaRPr lang="en-US" altLang="zh-TW" sz="1400" b="0" dirty="0" smtClean="0"/>
          </a:p>
          <a:p>
            <a:pPr marL="449263" indent="-179388">
              <a:buNone/>
            </a:pPr>
            <a:r>
              <a:rPr lang="en-US" altLang="zh-TW" sz="1400" b="0" dirty="0" smtClean="0">
                <a:solidFill>
                  <a:srgbClr val="00B050"/>
                </a:solidFill>
              </a:rPr>
              <a:t>//initiate static member </a:t>
            </a:r>
          </a:p>
          <a:p>
            <a:pPr marL="449263" indent="-179388">
              <a:buNone/>
            </a:pPr>
            <a:r>
              <a:rPr lang="en-US" altLang="zh-TW" sz="1400" b="0" dirty="0" err="1" smtClean="0"/>
              <a:t>int</a:t>
            </a:r>
            <a:r>
              <a:rPr lang="en-US" altLang="zh-TW" sz="1400" b="0" dirty="0" smtClean="0"/>
              <a:t> </a:t>
            </a:r>
            <a:r>
              <a:rPr lang="en-US" altLang="zh-TW" sz="1400" b="0" dirty="0" err="1" smtClean="0"/>
              <a:t>BttModel</a:t>
            </a:r>
            <a:r>
              <a:rPr lang="en-US" altLang="zh-TW" sz="1400" b="0" dirty="0" smtClean="0"/>
              <a:t>::</a:t>
            </a:r>
            <a:r>
              <a:rPr lang="en-US" altLang="zh-TW" sz="1400" b="0" dirty="0" err="1" smtClean="0"/>
              <a:t>bttNum</a:t>
            </a:r>
            <a:r>
              <a:rPr lang="en-US" altLang="zh-TW" sz="1400" b="0" dirty="0" smtClean="0"/>
              <a:t>=0,BttModel::</a:t>
            </a:r>
            <a:r>
              <a:rPr lang="en-US" altLang="zh-TW" sz="1400" b="0" dirty="0" err="1" smtClean="0"/>
              <a:t>captial</a:t>
            </a:r>
            <a:r>
              <a:rPr lang="en-US" altLang="zh-TW" sz="1400" b="0" dirty="0" smtClean="0"/>
              <a:t>=0;</a:t>
            </a:r>
          </a:p>
        </p:txBody>
      </p:sp>
      <p:sp>
        <p:nvSpPr>
          <p:cNvPr id="4" name="投影片編號版面配置區 3"/>
          <p:cNvSpPr>
            <a:spLocks noGrp="1"/>
          </p:cNvSpPr>
          <p:nvPr>
            <p:ph type="sldNum" sz="quarter" idx="12"/>
          </p:nvPr>
        </p:nvSpPr>
        <p:spPr/>
        <p:txBody>
          <a:bodyPr/>
          <a:lstStyle/>
          <a:p>
            <a:fld id="{B3A4FD8F-FB72-4E2C-ABF6-8014C22FD0DD}" type="slidenum">
              <a:rPr lang="en-US" altLang="zh-TW" smtClean="0"/>
              <a:pPr/>
              <a:t>9</a:t>
            </a:fld>
            <a:endParaRPr lang="en-US" altLang="zh-TW"/>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000066"/>
      </a:dk1>
      <a:lt1>
        <a:srgbClr val="FFFFFF"/>
      </a:lt1>
      <a:dk2>
        <a:srgbClr val="175B5B"/>
      </a:dk2>
      <a:lt2>
        <a:srgbClr val="C0C0C0"/>
      </a:lt2>
      <a:accent1>
        <a:srgbClr val="7DB038"/>
      </a:accent1>
      <a:accent2>
        <a:srgbClr val="6CA5D8"/>
      </a:accent2>
      <a:accent3>
        <a:srgbClr val="FFFFFF"/>
      </a:accent3>
      <a:accent4>
        <a:srgbClr val="000056"/>
      </a:accent4>
      <a:accent5>
        <a:srgbClr val="BFD4AE"/>
      </a:accent5>
      <a:accent6>
        <a:srgbClr val="6195C4"/>
      </a:accent6>
      <a:hlink>
        <a:srgbClr val="5D4BC7"/>
      </a:hlink>
      <a:folHlink>
        <a:srgbClr val="878FA5"/>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ample 1">
        <a:dk1>
          <a:srgbClr val="333333"/>
        </a:dk1>
        <a:lt1>
          <a:srgbClr val="FFFFFF"/>
        </a:lt1>
        <a:dk2>
          <a:srgbClr val="003366"/>
        </a:dk2>
        <a:lt2>
          <a:srgbClr val="B2B2B2"/>
        </a:lt2>
        <a:accent1>
          <a:srgbClr val="3C96C8"/>
        </a:accent1>
        <a:accent2>
          <a:srgbClr val="E2AF52"/>
        </a:accent2>
        <a:accent3>
          <a:srgbClr val="FFFFFF"/>
        </a:accent3>
        <a:accent4>
          <a:srgbClr val="2A2A2A"/>
        </a:accent4>
        <a:accent5>
          <a:srgbClr val="AFC9E0"/>
        </a:accent5>
        <a:accent6>
          <a:srgbClr val="CD9E49"/>
        </a:accent6>
        <a:hlink>
          <a:srgbClr val="576CD5"/>
        </a:hlink>
        <a:folHlink>
          <a:srgbClr val="6EBCB3"/>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66"/>
        </a:dk2>
        <a:lt2>
          <a:srgbClr val="DDDDDD"/>
        </a:lt2>
        <a:accent1>
          <a:srgbClr val="E47F6E"/>
        </a:accent1>
        <a:accent2>
          <a:srgbClr val="00CC99"/>
        </a:accent2>
        <a:accent3>
          <a:srgbClr val="FFFFFF"/>
        </a:accent3>
        <a:accent4>
          <a:srgbClr val="000000"/>
        </a:accent4>
        <a:accent5>
          <a:srgbClr val="EFC0BA"/>
        </a:accent5>
        <a:accent6>
          <a:srgbClr val="00B98A"/>
        </a:accent6>
        <a:hlink>
          <a:srgbClr val="7648EA"/>
        </a:hlink>
        <a:folHlink>
          <a:srgbClr val="6E96DE"/>
        </a:folHlink>
      </a:clrScheme>
      <a:clrMap bg1="lt1" tx1="dk1" bg2="lt2" tx2="dk2" accent1="accent1" accent2="accent2" accent3="accent3" accent4="accent4" accent5="accent5" accent6="accent6" hlink="hlink" folHlink="folHlink"/>
    </a:extraClrScheme>
    <a:extraClrScheme>
      <a:clrScheme name="sample 3">
        <a:dk1>
          <a:srgbClr val="000066"/>
        </a:dk1>
        <a:lt1>
          <a:srgbClr val="FFFFFF"/>
        </a:lt1>
        <a:dk2>
          <a:srgbClr val="175B5B"/>
        </a:dk2>
        <a:lt2>
          <a:srgbClr val="C0C0C0"/>
        </a:lt2>
        <a:accent1>
          <a:srgbClr val="7DB038"/>
        </a:accent1>
        <a:accent2>
          <a:srgbClr val="6CA5D8"/>
        </a:accent2>
        <a:accent3>
          <a:srgbClr val="FFFFFF"/>
        </a:accent3>
        <a:accent4>
          <a:srgbClr val="000056"/>
        </a:accent4>
        <a:accent5>
          <a:srgbClr val="BFD4AE"/>
        </a:accent5>
        <a:accent6>
          <a:srgbClr val="6195C4"/>
        </a:accent6>
        <a:hlink>
          <a:srgbClr val="5D4BC7"/>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cdb2004c014l</Template>
  <TotalTime>1664</TotalTime>
  <Words>775</Words>
  <Application>Microsoft Office PowerPoint</Application>
  <PresentationFormat>如螢幕大小 (4:3)</PresentationFormat>
  <Paragraphs>399</Paragraphs>
  <Slides>34</Slides>
  <Notes>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34</vt:i4>
      </vt:variant>
    </vt:vector>
  </HeadingPairs>
  <TitlesOfParts>
    <vt:vector size="36" baseType="lpstr">
      <vt:lpstr>sample</vt:lpstr>
      <vt:lpstr>Image</vt:lpstr>
      <vt:lpstr>Pricing by The Bino-trinomial Tree 穩操勝算(看多型)─中壽</vt:lpstr>
      <vt:lpstr>Outline</vt:lpstr>
      <vt:lpstr>Product Information-Parameter</vt:lpstr>
      <vt:lpstr>Product Information- Computing Rule</vt:lpstr>
      <vt:lpstr>Adopted Model</vt:lpstr>
      <vt:lpstr>Pricing Program – Overall View</vt:lpstr>
      <vt:lpstr>Pricing Program - include</vt:lpstr>
      <vt:lpstr>Pricing Program - BttModel</vt:lpstr>
      <vt:lpstr>Pricing Program - BttModel</vt:lpstr>
      <vt:lpstr>Pricing Program – main()</vt:lpstr>
      <vt:lpstr>Pricing Program – main()</vt:lpstr>
      <vt:lpstr>Pricing Program – main()</vt:lpstr>
      <vt:lpstr>Pricing Program – main()</vt:lpstr>
      <vt:lpstr>Pricing Program – BttModel</vt:lpstr>
      <vt:lpstr>Pricing Program</vt:lpstr>
      <vt:lpstr>Pricing Program</vt:lpstr>
      <vt:lpstr>Pricing Program – main()</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Demo</vt:lpstr>
      <vt:lpstr>Pricing Program – main()</vt:lpstr>
      <vt:lpstr>Result</vt:lpstr>
      <vt:lpstr>投影片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Pricing by The Bino-trinomial Tree 穩操勝算(看多型)─中壽</dc:title>
  <dc:creator>FinLab</dc:creator>
  <cp:lastModifiedBy>FinLab</cp:lastModifiedBy>
  <cp:revision>104</cp:revision>
  <dcterms:created xsi:type="dcterms:W3CDTF">2010-04-19T15:37:49Z</dcterms:created>
  <dcterms:modified xsi:type="dcterms:W3CDTF">2010-04-21T07:39:35Z</dcterms:modified>
</cp:coreProperties>
</file>